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69" r:id="rId3"/>
    <p:sldId id="257" r:id="rId4"/>
    <p:sldId id="258" r:id="rId5"/>
    <p:sldId id="262" r:id="rId6"/>
    <p:sldId id="263" r:id="rId7"/>
    <p:sldId id="264" r:id="rId8"/>
    <p:sldId id="271" r:id="rId9"/>
    <p:sldId id="272" r:id="rId10"/>
    <p:sldId id="265" r:id="rId11"/>
    <p:sldId id="266" r:id="rId12"/>
    <p:sldId id="303" r:id="rId13"/>
    <p:sldId id="304" r:id="rId14"/>
    <p:sldId id="305" r:id="rId15"/>
    <p:sldId id="274" r:id="rId16"/>
    <p:sldId id="273" r:id="rId17"/>
    <p:sldId id="276" r:id="rId18"/>
    <p:sldId id="277" r:id="rId19"/>
    <p:sldId id="280" r:id="rId20"/>
    <p:sldId id="279" r:id="rId21"/>
    <p:sldId id="281" r:id="rId22"/>
    <p:sldId id="282" r:id="rId23"/>
    <p:sldId id="283" r:id="rId24"/>
    <p:sldId id="278" r:id="rId25"/>
    <p:sldId id="284" r:id="rId26"/>
    <p:sldId id="285" r:id="rId27"/>
    <p:sldId id="286" r:id="rId28"/>
    <p:sldId id="287" r:id="rId29"/>
    <p:sldId id="288" r:id="rId30"/>
    <p:sldId id="290" r:id="rId31"/>
    <p:sldId id="292" r:id="rId32"/>
    <p:sldId id="291" r:id="rId33"/>
    <p:sldId id="293" r:id="rId34"/>
    <p:sldId id="294" r:id="rId35"/>
    <p:sldId id="295" r:id="rId36"/>
    <p:sldId id="296" r:id="rId37"/>
    <p:sldId id="297" r:id="rId38"/>
    <p:sldId id="300" r:id="rId39"/>
    <p:sldId id="301" r:id="rId40"/>
    <p:sldId id="298" r:id="rId41"/>
    <p:sldId id="299" r:id="rId42"/>
    <p:sldId id="302" r:id="rId43"/>
    <p:sldId id="261" r:id="rId44"/>
    <p:sldId id="268" r:id="rId45"/>
    <p:sldId id="260" r:id="rId46"/>
    <p:sldId id="270" r:id="rId47"/>
    <p:sldId id="275" r:id="rId48"/>
    <p:sldId id="28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6"/>
    <p:restoredTop sz="84055"/>
  </p:normalViewPr>
  <p:slideViewPr>
    <p:cSldViewPr snapToGrid="0">
      <p:cViewPr varScale="1">
        <p:scale>
          <a:sx n="100" d="100"/>
          <a:sy n="100" d="100"/>
        </p:scale>
        <p:origin x="1096" y="168"/>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1762BA-C120-8F4A-82B5-C1AFF8714A35}" type="datetimeFigureOut">
              <a:rPr lang="en-US" smtClean="0"/>
              <a:t>2/21/25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247F1D-FF7B-3C46-B9BD-6B999B7D09E5}" type="slidenum">
              <a:rPr lang="en-US" smtClean="0"/>
              <a:t>‹#›</a:t>
            </a:fld>
            <a:endParaRPr lang="en-US"/>
          </a:p>
        </p:txBody>
      </p:sp>
    </p:spTree>
    <p:extLst>
      <p:ext uri="{BB962C8B-B14F-4D97-AF65-F5344CB8AC3E}">
        <p14:creationId xmlns:p14="http://schemas.microsoft.com/office/powerpoint/2010/main" val="1865622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4</a:t>
            </a:fld>
            <a:endParaRPr lang="en-US"/>
          </a:p>
        </p:txBody>
      </p:sp>
    </p:spTree>
    <p:extLst>
      <p:ext uri="{BB962C8B-B14F-4D97-AF65-F5344CB8AC3E}">
        <p14:creationId xmlns:p14="http://schemas.microsoft.com/office/powerpoint/2010/main" val="3471355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8406E-8DEA-BDFB-D9DA-CD60BBF907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15BE20-8D29-26DA-B708-9082502547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3A370C-8959-C48A-1675-90ADF085422F}"/>
              </a:ext>
            </a:extLst>
          </p:cNvPr>
          <p:cNvSpPr>
            <a:spLocks noGrp="1"/>
          </p:cNvSpPr>
          <p:nvPr>
            <p:ph type="body" idx="1"/>
          </p:nvPr>
        </p:nvSpPr>
        <p:spPr/>
        <p:txBody>
          <a:bodyPr/>
          <a:lstStyle/>
          <a:p>
            <a:r>
              <a:rPr lang="en-US" dirty="0"/>
              <a:t> </a:t>
            </a:r>
          </a:p>
        </p:txBody>
      </p:sp>
      <p:sp>
        <p:nvSpPr>
          <p:cNvPr id="4" name="Slide Number Placeholder 3">
            <a:extLst>
              <a:ext uri="{FF2B5EF4-FFF2-40B4-BE49-F238E27FC236}">
                <a16:creationId xmlns:a16="http://schemas.microsoft.com/office/drawing/2014/main" id="{3104E0A2-6200-5526-FA85-82AA60173CF5}"/>
              </a:ext>
            </a:extLst>
          </p:cNvPr>
          <p:cNvSpPr>
            <a:spLocks noGrp="1"/>
          </p:cNvSpPr>
          <p:nvPr>
            <p:ph type="sldNum" sz="quarter" idx="5"/>
          </p:nvPr>
        </p:nvSpPr>
        <p:spPr/>
        <p:txBody>
          <a:bodyPr/>
          <a:lstStyle/>
          <a:p>
            <a:fld id="{C8247F1D-FF7B-3C46-B9BD-6B999B7D09E5}" type="slidenum">
              <a:rPr lang="en-US" smtClean="0"/>
              <a:t>16</a:t>
            </a:fld>
            <a:endParaRPr lang="en-US"/>
          </a:p>
        </p:txBody>
      </p:sp>
    </p:spTree>
    <p:extLst>
      <p:ext uri="{BB962C8B-B14F-4D97-AF65-F5344CB8AC3E}">
        <p14:creationId xmlns:p14="http://schemas.microsoft.com/office/powerpoint/2010/main" val="1177374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20</a:t>
            </a:fld>
            <a:endParaRPr lang="en-US"/>
          </a:p>
        </p:txBody>
      </p:sp>
    </p:spTree>
    <p:extLst>
      <p:ext uri="{BB962C8B-B14F-4D97-AF65-F5344CB8AC3E}">
        <p14:creationId xmlns:p14="http://schemas.microsoft.com/office/powerpoint/2010/main" val="9614211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77634-FA8D-1BF3-1E26-21405DE62E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C2A430-0AF4-67C6-858A-0E0E6A0420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94B4EE-4492-02BD-260C-D4462FD2F4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0BC579-9DF2-3055-D999-F12229BD2082}"/>
              </a:ext>
            </a:extLst>
          </p:cNvPr>
          <p:cNvSpPr>
            <a:spLocks noGrp="1"/>
          </p:cNvSpPr>
          <p:nvPr>
            <p:ph type="sldNum" sz="quarter" idx="5"/>
          </p:nvPr>
        </p:nvSpPr>
        <p:spPr/>
        <p:txBody>
          <a:bodyPr/>
          <a:lstStyle/>
          <a:p>
            <a:fld id="{C8247F1D-FF7B-3C46-B9BD-6B999B7D09E5}" type="slidenum">
              <a:rPr lang="en-US" smtClean="0"/>
              <a:t>21</a:t>
            </a:fld>
            <a:endParaRPr lang="en-US"/>
          </a:p>
        </p:txBody>
      </p:sp>
    </p:spTree>
    <p:extLst>
      <p:ext uri="{BB962C8B-B14F-4D97-AF65-F5344CB8AC3E}">
        <p14:creationId xmlns:p14="http://schemas.microsoft.com/office/powerpoint/2010/main" val="30890635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24</a:t>
            </a:fld>
            <a:endParaRPr lang="en-US"/>
          </a:p>
        </p:txBody>
      </p:sp>
    </p:spTree>
    <p:extLst>
      <p:ext uri="{BB962C8B-B14F-4D97-AF65-F5344CB8AC3E}">
        <p14:creationId xmlns:p14="http://schemas.microsoft.com/office/powerpoint/2010/main" val="1017648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35</a:t>
            </a:fld>
            <a:endParaRPr lang="en-US"/>
          </a:p>
        </p:txBody>
      </p:sp>
    </p:spTree>
    <p:extLst>
      <p:ext uri="{BB962C8B-B14F-4D97-AF65-F5344CB8AC3E}">
        <p14:creationId xmlns:p14="http://schemas.microsoft.com/office/powerpoint/2010/main" val="8829351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37</a:t>
            </a:fld>
            <a:endParaRPr lang="en-US"/>
          </a:p>
        </p:txBody>
      </p:sp>
    </p:spTree>
    <p:extLst>
      <p:ext uri="{BB962C8B-B14F-4D97-AF65-F5344CB8AC3E}">
        <p14:creationId xmlns:p14="http://schemas.microsoft.com/office/powerpoint/2010/main" val="695105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6CD6CB-B3C1-FD05-BF47-E9576804A0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0E9DCB-DAB1-3CFE-C643-403947E20F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459601-BEB0-D66C-186F-BB488CA9A20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25FB1B-4074-FEA8-991D-798D846C2A68}"/>
              </a:ext>
            </a:extLst>
          </p:cNvPr>
          <p:cNvSpPr>
            <a:spLocks noGrp="1"/>
          </p:cNvSpPr>
          <p:nvPr>
            <p:ph type="sldNum" sz="quarter" idx="5"/>
          </p:nvPr>
        </p:nvSpPr>
        <p:spPr/>
        <p:txBody>
          <a:bodyPr/>
          <a:lstStyle/>
          <a:p>
            <a:fld id="{C8247F1D-FF7B-3C46-B9BD-6B999B7D09E5}" type="slidenum">
              <a:rPr lang="en-US" smtClean="0"/>
              <a:t>38</a:t>
            </a:fld>
            <a:endParaRPr lang="en-US"/>
          </a:p>
        </p:txBody>
      </p:sp>
    </p:spTree>
    <p:extLst>
      <p:ext uri="{BB962C8B-B14F-4D97-AF65-F5344CB8AC3E}">
        <p14:creationId xmlns:p14="http://schemas.microsoft.com/office/powerpoint/2010/main" val="2921940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82D0E0-3B6C-1D34-29C3-510416D403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DBA899-C193-02F7-1EE0-809203F12A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C5DDE5-4174-4C0E-4621-78A0CEC26D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D027DB-7DC8-F4DA-BCD2-2B04EC6FDBCA}"/>
              </a:ext>
            </a:extLst>
          </p:cNvPr>
          <p:cNvSpPr>
            <a:spLocks noGrp="1"/>
          </p:cNvSpPr>
          <p:nvPr>
            <p:ph type="sldNum" sz="quarter" idx="5"/>
          </p:nvPr>
        </p:nvSpPr>
        <p:spPr/>
        <p:txBody>
          <a:bodyPr/>
          <a:lstStyle/>
          <a:p>
            <a:fld id="{C8247F1D-FF7B-3C46-B9BD-6B999B7D09E5}" type="slidenum">
              <a:rPr lang="en-US" smtClean="0"/>
              <a:t>39</a:t>
            </a:fld>
            <a:endParaRPr lang="en-US"/>
          </a:p>
        </p:txBody>
      </p:sp>
    </p:spTree>
    <p:extLst>
      <p:ext uri="{BB962C8B-B14F-4D97-AF65-F5344CB8AC3E}">
        <p14:creationId xmlns:p14="http://schemas.microsoft.com/office/powerpoint/2010/main" val="14367832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4C5E6-DD8E-C841-6A62-B61443DEE3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EE197E-544C-B5A3-05ED-7426AA514B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2297E-96C5-FA50-26BB-28441594AB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9D4834-1880-EF88-458B-B62897B61566}"/>
              </a:ext>
            </a:extLst>
          </p:cNvPr>
          <p:cNvSpPr>
            <a:spLocks noGrp="1"/>
          </p:cNvSpPr>
          <p:nvPr>
            <p:ph type="sldNum" sz="quarter" idx="5"/>
          </p:nvPr>
        </p:nvSpPr>
        <p:spPr/>
        <p:txBody>
          <a:bodyPr/>
          <a:lstStyle/>
          <a:p>
            <a:fld id="{C8247F1D-FF7B-3C46-B9BD-6B999B7D09E5}" type="slidenum">
              <a:rPr lang="en-US" smtClean="0"/>
              <a:t>40</a:t>
            </a:fld>
            <a:endParaRPr lang="en-US"/>
          </a:p>
        </p:txBody>
      </p:sp>
    </p:spTree>
    <p:extLst>
      <p:ext uri="{BB962C8B-B14F-4D97-AF65-F5344CB8AC3E}">
        <p14:creationId xmlns:p14="http://schemas.microsoft.com/office/powerpoint/2010/main" val="21798375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7FAA9-43E5-9FA6-D907-8F6D7A137A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28A3A7-7311-FA8F-D10C-A44AFD6E35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72BB1B-1F89-266F-FC22-3E8BA0C7EFD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35EBEB7-6D60-E950-C0E8-2614B04D1E34}"/>
              </a:ext>
            </a:extLst>
          </p:cNvPr>
          <p:cNvSpPr>
            <a:spLocks noGrp="1"/>
          </p:cNvSpPr>
          <p:nvPr>
            <p:ph type="sldNum" sz="quarter" idx="5"/>
          </p:nvPr>
        </p:nvSpPr>
        <p:spPr/>
        <p:txBody>
          <a:bodyPr/>
          <a:lstStyle/>
          <a:p>
            <a:fld id="{C8247F1D-FF7B-3C46-B9BD-6B999B7D09E5}" type="slidenum">
              <a:rPr lang="en-US" smtClean="0"/>
              <a:t>41</a:t>
            </a:fld>
            <a:endParaRPr lang="en-US"/>
          </a:p>
        </p:txBody>
      </p:sp>
    </p:spTree>
    <p:extLst>
      <p:ext uri="{BB962C8B-B14F-4D97-AF65-F5344CB8AC3E}">
        <p14:creationId xmlns:p14="http://schemas.microsoft.com/office/powerpoint/2010/main" val="1362492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F1F222-70F5-D28E-A423-615E2A88EB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C15ADD-E919-A911-98A8-F67CE8D4A5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03E67C-71D8-7F06-5013-8DF4E69C1B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4FE1D0-C2A5-9E5E-32FF-273B4F474C81}"/>
              </a:ext>
            </a:extLst>
          </p:cNvPr>
          <p:cNvSpPr>
            <a:spLocks noGrp="1"/>
          </p:cNvSpPr>
          <p:nvPr>
            <p:ph type="sldNum" sz="quarter" idx="5"/>
          </p:nvPr>
        </p:nvSpPr>
        <p:spPr/>
        <p:txBody>
          <a:bodyPr/>
          <a:lstStyle/>
          <a:p>
            <a:fld id="{C8247F1D-FF7B-3C46-B9BD-6B999B7D09E5}" type="slidenum">
              <a:rPr lang="en-US" smtClean="0"/>
              <a:t>5</a:t>
            </a:fld>
            <a:endParaRPr lang="en-US"/>
          </a:p>
        </p:txBody>
      </p:sp>
    </p:spTree>
    <p:extLst>
      <p:ext uri="{BB962C8B-B14F-4D97-AF65-F5344CB8AC3E}">
        <p14:creationId xmlns:p14="http://schemas.microsoft.com/office/powerpoint/2010/main" val="30211408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42</a:t>
            </a:fld>
            <a:endParaRPr lang="en-US"/>
          </a:p>
        </p:txBody>
      </p:sp>
    </p:spTree>
    <p:extLst>
      <p:ext uri="{BB962C8B-B14F-4D97-AF65-F5344CB8AC3E}">
        <p14:creationId xmlns:p14="http://schemas.microsoft.com/office/powerpoint/2010/main" val="21624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7654B-11DD-0A1A-E41A-609B9782CD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F5EABA-91F9-3F64-3D17-9FDB488108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F5E708-E82C-8852-1FA3-3FD21D3773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E3189DC-1388-F6F2-2696-042463B023B6}"/>
              </a:ext>
            </a:extLst>
          </p:cNvPr>
          <p:cNvSpPr>
            <a:spLocks noGrp="1"/>
          </p:cNvSpPr>
          <p:nvPr>
            <p:ph type="sldNum" sz="quarter" idx="5"/>
          </p:nvPr>
        </p:nvSpPr>
        <p:spPr/>
        <p:txBody>
          <a:bodyPr/>
          <a:lstStyle/>
          <a:p>
            <a:fld id="{C8247F1D-FF7B-3C46-B9BD-6B999B7D09E5}" type="slidenum">
              <a:rPr lang="en-US" smtClean="0"/>
              <a:t>43</a:t>
            </a:fld>
            <a:endParaRPr lang="en-US"/>
          </a:p>
        </p:txBody>
      </p:sp>
    </p:spTree>
    <p:extLst>
      <p:ext uri="{BB962C8B-B14F-4D97-AF65-F5344CB8AC3E}">
        <p14:creationId xmlns:p14="http://schemas.microsoft.com/office/powerpoint/2010/main" val="2783646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79368-E88B-A421-2CA6-7495C75585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3B9260-29D9-33FF-BB5D-F6C30C432F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8CD576-0843-819B-E9F9-1C263842004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78B0751-F82A-E518-B17C-DA277CAB9B26}"/>
              </a:ext>
            </a:extLst>
          </p:cNvPr>
          <p:cNvSpPr>
            <a:spLocks noGrp="1"/>
          </p:cNvSpPr>
          <p:nvPr>
            <p:ph type="sldNum" sz="quarter" idx="5"/>
          </p:nvPr>
        </p:nvSpPr>
        <p:spPr/>
        <p:txBody>
          <a:bodyPr/>
          <a:lstStyle/>
          <a:p>
            <a:fld id="{C8247F1D-FF7B-3C46-B9BD-6B999B7D09E5}" type="slidenum">
              <a:rPr lang="en-US" smtClean="0"/>
              <a:t>45</a:t>
            </a:fld>
            <a:endParaRPr lang="en-US"/>
          </a:p>
        </p:txBody>
      </p:sp>
    </p:spTree>
    <p:extLst>
      <p:ext uri="{BB962C8B-B14F-4D97-AF65-F5344CB8AC3E}">
        <p14:creationId xmlns:p14="http://schemas.microsoft.com/office/powerpoint/2010/main" val="33824975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46</a:t>
            </a:fld>
            <a:endParaRPr lang="en-US"/>
          </a:p>
        </p:txBody>
      </p:sp>
    </p:spTree>
    <p:extLst>
      <p:ext uri="{BB962C8B-B14F-4D97-AF65-F5344CB8AC3E}">
        <p14:creationId xmlns:p14="http://schemas.microsoft.com/office/powerpoint/2010/main" val="30506021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15E40-43B7-820C-1157-5000158824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9BAB1C-26CD-A356-F913-D15E74528A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0658B3-A103-1EBA-FC62-FAE15BB215E5}"/>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5D9DF8D3-C794-AF27-98D4-186A9A1A41B1}"/>
              </a:ext>
            </a:extLst>
          </p:cNvPr>
          <p:cNvSpPr>
            <a:spLocks noGrp="1"/>
          </p:cNvSpPr>
          <p:nvPr>
            <p:ph type="sldNum" sz="quarter" idx="5"/>
          </p:nvPr>
        </p:nvSpPr>
        <p:spPr/>
        <p:txBody>
          <a:bodyPr/>
          <a:lstStyle/>
          <a:p>
            <a:fld id="{C8247F1D-FF7B-3C46-B9BD-6B999B7D09E5}" type="slidenum">
              <a:rPr lang="en-US" smtClean="0"/>
              <a:t>47</a:t>
            </a:fld>
            <a:endParaRPr lang="en-US"/>
          </a:p>
        </p:txBody>
      </p:sp>
    </p:spTree>
    <p:extLst>
      <p:ext uri="{BB962C8B-B14F-4D97-AF65-F5344CB8AC3E}">
        <p14:creationId xmlns:p14="http://schemas.microsoft.com/office/powerpoint/2010/main" val="873731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61045C-9EE5-15F0-A12B-A40259CED8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9CD58D-C407-B4DD-2CF5-1624D76044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22A315-8767-D465-8762-9367985F87D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AC9591-ECFD-B2D2-7D62-AE29F011A6E6}"/>
              </a:ext>
            </a:extLst>
          </p:cNvPr>
          <p:cNvSpPr>
            <a:spLocks noGrp="1"/>
          </p:cNvSpPr>
          <p:nvPr>
            <p:ph type="sldNum" sz="quarter" idx="5"/>
          </p:nvPr>
        </p:nvSpPr>
        <p:spPr/>
        <p:txBody>
          <a:bodyPr/>
          <a:lstStyle/>
          <a:p>
            <a:fld id="{C8247F1D-FF7B-3C46-B9BD-6B999B7D09E5}" type="slidenum">
              <a:rPr lang="en-US" smtClean="0"/>
              <a:t>6</a:t>
            </a:fld>
            <a:endParaRPr lang="en-US"/>
          </a:p>
        </p:txBody>
      </p:sp>
    </p:spTree>
    <p:extLst>
      <p:ext uri="{BB962C8B-B14F-4D97-AF65-F5344CB8AC3E}">
        <p14:creationId xmlns:p14="http://schemas.microsoft.com/office/powerpoint/2010/main" val="3502938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A278C-C7B2-2213-283E-13A419534B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A6DDDE-7443-453A-CDD5-FAF832EC36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52F803-8872-B304-4949-A9CA3619473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E45B21-2413-9D3B-685C-86D5BFB4FF64}"/>
              </a:ext>
            </a:extLst>
          </p:cNvPr>
          <p:cNvSpPr>
            <a:spLocks noGrp="1"/>
          </p:cNvSpPr>
          <p:nvPr>
            <p:ph type="sldNum" sz="quarter" idx="5"/>
          </p:nvPr>
        </p:nvSpPr>
        <p:spPr/>
        <p:txBody>
          <a:bodyPr/>
          <a:lstStyle/>
          <a:p>
            <a:fld id="{C8247F1D-FF7B-3C46-B9BD-6B999B7D09E5}" type="slidenum">
              <a:rPr lang="en-US" smtClean="0"/>
              <a:t>7</a:t>
            </a:fld>
            <a:endParaRPr lang="en-US"/>
          </a:p>
        </p:txBody>
      </p:sp>
    </p:spTree>
    <p:extLst>
      <p:ext uri="{BB962C8B-B14F-4D97-AF65-F5344CB8AC3E}">
        <p14:creationId xmlns:p14="http://schemas.microsoft.com/office/powerpoint/2010/main" val="3504911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9</a:t>
            </a:fld>
            <a:endParaRPr lang="en-US"/>
          </a:p>
        </p:txBody>
      </p:sp>
    </p:spTree>
    <p:extLst>
      <p:ext uri="{BB962C8B-B14F-4D97-AF65-F5344CB8AC3E}">
        <p14:creationId xmlns:p14="http://schemas.microsoft.com/office/powerpoint/2010/main" val="3059985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dirty="0" err="1"/>
              <a:t>mathbb</a:t>
            </a:r>
            <a:r>
              <a:rPr lang="en-US" dirty="0"/>
              <a:t>{E}{q,\{</a:t>
            </a:r>
            <a:r>
              <a:rPr lang="en-US" dirty="0" err="1"/>
              <a:t>o_i</a:t>
            </a:r>
            <a:r>
              <a:rPr lang="en-US" dirty="0"/>
              <a:t>\} \sim \pi{\theta_{\</a:t>
            </a:r>
            <a:r>
              <a:rPr lang="en-US" dirty="0" err="1"/>
              <a:t>mathrm</a:t>
            </a:r>
            <a:r>
              <a:rPr lang="en-US" dirty="0"/>
              <a:t>{old}}}}</a:t>
            </a:r>
          </a:p>
          <a:p>
            <a:r>
              <a:rPr lang="en-US" dirty="0"/>
              <a:t>“Take the expected value over prompts q and the group of outputs \{</a:t>
            </a:r>
            <a:r>
              <a:rPr lang="en-US" dirty="0" err="1"/>
              <a:t>o_i</a:t>
            </a:r>
            <a:r>
              <a:rPr lang="en-US" dirty="0"/>
              <a:t>\} sampled from the old policy.”</a:t>
            </a:r>
          </a:p>
          <a:p>
            <a:endParaRPr lang="en-US" dirty="0"/>
          </a:p>
          <a:p>
            <a:r>
              <a:rPr lang="en-US" dirty="0"/>
              <a:t>2. \frac{1}{G}\sum_{</a:t>
            </a:r>
            <a:r>
              <a:rPr lang="en-US" dirty="0" err="1"/>
              <a:t>i</a:t>
            </a:r>
            <a:r>
              <a:rPr lang="en-US" dirty="0"/>
              <a:t>=1}^G</a:t>
            </a:r>
          </a:p>
          <a:p>
            <a:r>
              <a:rPr lang="en-US" dirty="0"/>
              <a:t>“Average across the G outputs in each sampled group.”</a:t>
            </a:r>
          </a:p>
          <a:p>
            <a:endParaRPr lang="en-US" dirty="0"/>
          </a:p>
          <a:p>
            <a:r>
              <a:rPr lang="en-US" dirty="0"/>
              <a:t>3. \frac{\pi_{\theta}(</a:t>
            </a:r>
            <a:r>
              <a:rPr lang="en-US" dirty="0" err="1"/>
              <a:t>o_i</a:t>
            </a:r>
            <a:r>
              <a:rPr lang="en-US" dirty="0"/>
              <a:t> \mid q)}{\pi_{\theta_{\</a:t>
            </a:r>
            <a:r>
              <a:rPr lang="en-US" dirty="0" err="1"/>
              <a:t>mathrm</a:t>
            </a:r>
            <a:r>
              <a:rPr lang="en-US" dirty="0"/>
              <a:t>{old}}}(</a:t>
            </a:r>
            <a:r>
              <a:rPr lang="en-US" dirty="0" err="1"/>
              <a:t>o_i</a:t>
            </a:r>
            <a:r>
              <a:rPr lang="en-US" dirty="0"/>
              <a:t> \mid q)}</a:t>
            </a:r>
          </a:p>
          <a:p>
            <a:r>
              <a:rPr lang="en-US" dirty="0"/>
              <a:t>“The policy ratio: how much more (or less) likely output </a:t>
            </a:r>
            <a:r>
              <a:rPr lang="en-US" dirty="0" err="1"/>
              <a:t>o_i</a:t>
            </a:r>
            <a:r>
              <a:rPr lang="en-US" dirty="0"/>
              <a:t> is under the new policy vs. the old one.”</a:t>
            </a:r>
          </a:p>
          <a:p>
            <a:endParaRPr lang="en-US" dirty="0"/>
          </a:p>
          <a:p>
            <a:r>
              <a:rPr lang="en-US" dirty="0"/>
              <a:t>4. </a:t>
            </a:r>
            <a:r>
              <a:rPr lang="en-US" dirty="0" err="1"/>
              <a:t>A_i</a:t>
            </a:r>
            <a:endParaRPr lang="en-US" dirty="0"/>
          </a:p>
          <a:p>
            <a:r>
              <a:rPr lang="en-US" dirty="0"/>
              <a:t>“The advantage: how much better or worse each output’s reward is compared to the group’s average.”</a:t>
            </a:r>
          </a:p>
          <a:p>
            <a:endParaRPr lang="en-US" dirty="0"/>
          </a:p>
          <a:p>
            <a:r>
              <a:rPr lang="en-US" dirty="0"/>
              <a:t>5. \min\</a:t>
            </a:r>
            <a:r>
              <a:rPr lang="en-US" dirty="0" err="1"/>
              <a:t>bigl</a:t>
            </a:r>
            <a:r>
              <a:rPr lang="en-US" dirty="0"/>
              <a:t>(\dots,\;\text{clip}(\dots)\</a:t>
            </a:r>
            <a:r>
              <a:rPr lang="en-US" dirty="0" err="1"/>
              <a:t>bigr</a:t>
            </a:r>
            <a:r>
              <a:rPr lang="en-US" dirty="0"/>
              <a:t>)</a:t>
            </a:r>
          </a:p>
          <a:p>
            <a:r>
              <a:rPr lang="en-US" dirty="0"/>
              <a:t>“PPO‐style clipping that prevents overly large changes in the policy ratio to stabilize training.”</a:t>
            </a:r>
          </a:p>
          <a:p>
            <a:endParaRPr lang="en-US" dirty="0"/>
          </a:p>
          <a:p>
            <a:r>
              <a:rPr lang="en-US" dirty="0"/>
              <a:t>6. \beta</a:t>
            </a:r>
          </a:p>
          <a:p>
            <a:r>
              <a:rPr lang="en-US" dirty="0"/>
              <a:t>“A hyperparameter scaling how strongly we penalize the policy for drifting from a reference.”</a:t>
            </a:r>
          </a:p>
          <a:p>
            <a:endParaRPr lang="en-US" dirty="0"/>
          </a:p>
          <a:p>
            <a:r>
              <a:rPr lang="en-US" dirty="0"/>
              <a:t>7. D_{\</a:t>
            </a:r>
            <a:r>
              <a:rPr lang="en-US" dirty="0" err="1"/>
              <a:t>mathrm</a:t>
            </a:r>
            <a:r>
              <a:rPr lang="en-US" dirty="0"/>
              <a:t>{KL}}\</a:t>
            </a:r>
            <a:r>
              <a:rPr lang="en-US" dirty="0" err="1"/>
              <a:t>bigl</a:t>
            </a:r>
            <a:r>
              <a:rPr lang="en-US" dirty="0"/>
              <a:t>(\pi_{\theta}\,\big\|\,\pi_{\</a:t>
            </a:r>
            <a:r>
              <a:rPr lang="en-US" dirty="0" err="1"/>
              <a:t>mathrm</a:t>
            </a:r>
            <a:r>
              <a:rPr lang="en-US" dirty="0"/>
              <a:t>{ref}}\</a:t>
            </a:r>
            <a:r>
              <a:rPr lang="en-US" dirty="0" err="1"/>
              <a:t>bigr</a:t>
            </a:r>
            <a:r>
              <a:rPr lang="en-US" dirty="0"/>
              <a:t>)</a:t>
            </a:r>
          </a:p>
          <a:p>
            <a:r>
              <a:rPr lang="en-US" dirty="0"/>
              <a:t>“A KL‐divergence term keeping the new policy close to a chosen reference policy.”</a:t>
            </a:r>
          </a:p>
          <a:p>
            <a:endParaRPr lang="en-US" dirty="0"/>
          </a:p>
        </p:txBody>
      </p:sp>
      <p:sp>
        <p:nvSpPr>
          <p:cNvPr id="4" name="Slide Number Placeholder 3"/>
          <p:cNvSpPr>
            <a:spLocks noGrp="1"/>
          </p:cNvSpPr>
          <p:nvPr>
            <p:ph type="sldNum" sz="quarter" idx="5"/>
          </p:nvPr>
        </p:nvSpPr>
        <p:spPr/>
        <p:txBody>
          <a:bodyPr/>
          <a:lstStyle/>
          <a:p>
            <a:fld id="{C8247F1D-FF7B-3C46-B9BD-6B999B7D09E5}" type="slidenum">
              <a:rPr lang="en-US" smtClean="0"/>
              <a:t>11</a:t>
            </a:fld>
            <a:endParaRPr lang="en-US"/>
          </a:p>
        </p:txBody>
      </p:sp>
    </p:spTree>
    <p:extLst>
      <p:ext uri="{BB962C8B-B14F-4D97-AF65-F5344CB8AC3E}">
        <p14:creationId xmlns:p14="http://schemas.microsoft.com/office/powerpoint/2010/main" val="362786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36AFA-6450-2051-60FB-18F231F007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75F467-13B0-3DAB-9FE3-B1A7AC2640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8E844E-5F84-3149-AAC1-CE2DCF8D20DF}"/>
              </a:ext>
            </a:extLst>
          </p:cNvPr>
          <p:cNvSpPr>
            <a:spLocks noGrp="1"/>
          </p:cNvSpPr>
          <p:nvPr>
            <p:ph type="body" idx="1"/>
          </p:nvPr>
        </p:nvSpPr>
        <p:spPr/>
        <p:txBody>
          <a:bodyPr/>
          <a:lstStyle/>
          <a:p>
            <a:pPr>
              <a:spcBef>
                <a:spcPts val="900"/>
              </a:spcBef>
            </a:pPr>
            <a:r>
              <a:rPr lang="en-US" dirty="0">
                <a:solidFill>
                  <a:srgbClr val="0E0E0E"/>
                </a:solidFill>
                <a:effectLst/>
                <a:latin typeface=".AppleSystemUIFont"/>
              </a:rPr>
              <a:t>1. </a:t>
            </a:r>
            <a:r>
              <a:rPr lang="en-US" b="1" dirty="0">
                <a:solidFill>
                  <a:srgbClr val="0E0E0E"/>
                </a:solidFill>
                <a:effectLst/>
                <a:latin typeface=".AppleSystemUIFont"/>
              </a:rPr>
              <a:t>In PPO, the critic (or value) model estimates how much future reward you can still get from a given state (or state–action pair).</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2. </a:t>
            </a:r>
            <a:r>
              <a:rPr lang="en-US" b="1" dirty="0">
                <a:solidFill>
                  <a:srgbClr val="0E0E0E"/>
                </a:solidFill>
                <a:effectLst/>
                <a:latin typeface=".AppleSystemUIFont"/>
              </a:rPr>
              <a:t>This value estimate acts as a baseline, so when you compare the actual reward to the critic’s prediction, you get the “advantage”—how much better (or worse) that action was than the usual expectation.</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3. </a:t>
            </a:r>
            <a:r>
              <a:rPr lang="en-US" b="1" dirty="0">
                <a:solidFill>
                  <a:srgbClr val="0E0E0E"/>
                </a:solidFill>
                <a:effectLst/>
                <a:latin typeface=".AppleSystemUIFont"/>
              </a:rPr>
              <a:t>Using a critic in PPO cuts down the randomness or variance of policy gradients, helping the algorithm learn more stably.</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4. </a:t>
            </a:r>
            <a:r>
              <a:rPr lang="en-US" b="1" dirty="0">
                <a:solidFill>
                  <a:srgbClr val="0E0E0E"/>
                </a:solidFill>
                <a:effectLst/>
                <a:latin typeface=".AppleSystemUIFont"/>
              </a:rPr>
              <a:t>Without a well‐trained critic, PPO would have to rely on raw rewards alone, which often makes training more volatile and less efficient.</a:t>
            </a:r>
            <a:endParaRPr lang="en-US" dirty="0">
              <a:solidFill>
                <a:srgbClr val="0E0E0E"/>
              </a:solidFill>
              <a:effectLst/>
              <a:latin typeface=".AppleSystemUIFont"/>
            </a:endParaRPr>
          </a:p>
        </p:txBody>
      </p:sp>
      <p:sp>
        <p:nvSpPr>
          <p:cNvPr id="4" name="Slide Number Placeholder 3">
            <a:extLst>
              <a:ext uri="{FF2B5EF4-FFF2-40B4-BE49-F238E27FC236}">
                <a16:creationId xmlns:a16="http://schemas.microsoft.com/office/drawing/2014/main" id="{3F529E9D-18DF-E26B-E86F-B233F5F3C052}"/>
              </a:ext>
            </a:extLst>
          </p:cNvPr>
          <p:cNvSpPr>
            <a:spLocks noGrp="1"/>
          </p:cNvSpPr>
          <p:nvPr>
            <p:ph type="sldNum" sz="quarter" idx="5"/>
          </p:nvPr>
        </p:nvSpPr>
        <p:spPr/>
        <p:txBody>
          <a:bodyPr/>
          <a:lstStyle/>
          <a:p>
            <a:fld id="{C8247F1D-FF7B-3C46-B9BD-6B999B7D09E5}" type="slidenum">
              <a:rPr lang="en-US" smtClean="0"/>
              <a:t>12</a:t>
            </a:fld>
            <a:endParaRPr lang="en-US"/>
          </a:p>
        </p:txBody>
      </p:sp>
    </p:spTree>
    <p:extLst>
      <p:ext uri="{BB962C8B-B14F-4D97-AF65-F5344CB8AC3E}">
        <p14:creationId xmlns:p14="http://schemas.microsoft.com/office/powerpoint/2010/main" val="682928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0DC28-D5F3-CBB3-C925-5381C9D877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0E628D-E6C3-FD73-405C-6E74182953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45D198-4681-E548-6D33-47957CDD22A6}"/>
              </a:ext>
            </a:extLst>
          </p:cNvPr>
          <p:cNvSpPr>
            <a:spLocks noGrp="1"/>
          </p:cNvSpPr>
          <p:nvPr>
            <p:ph type="body" idx="1"/>
          </p:nvPr>
        </p:nvSpPr>
        <p:spPr/>
        <p:txBody>
          <a:bodyPr/>
          <a:lstStyle/>
          <a:p>
            <a:pPr>
              <a:spcBef>
                <a:spcPts val="900"/>
              </a:spcBef>
            </a:pPr>
            <a:r>
              <a:rPr lang="en-US" dirty="0">
                <a:solidFill>
                  <a:srgbClr val="0E0E0E"/>
                </a:solidFill>
                <a:effectLst/>
                <a:latin typeface=".AppleSystemUIFont"/>
              </a:rPr>
              <a:t>1. </a:t>
            </a:r>
            <a:r>
              <a:rPr lang="en-US" b="1" dirty="0">
                <a:solidFill>
                  <a:srgbClr val="0E0E0E"/>
                </a:solidFill>
                <a:effectLst/>
                <a:latin typeface=".AppleSystemUIFont"/>
              </a:rPr>
              <a:t>In PPO, the critic (or value) model estimates how much future reward you can still get from a given state (or state–action pair).</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2. </a:t>
            </a:r>
            <a:r>
              <a:rPr lang="en-US" b="1" dirty="0">
                <a:solidFill>
                  <a:srgbClr val="0E0E0E"/>
                </a:solidFill>
                <a:effectLst/>
                <a:latin typeface=".AppleSystemUIFont"/>
              </a:rPr>
              <a:t>This value estimate acts as a baseline, so when you compare the actual reward to the critic’s prediction, you get the “advantage”—how much better (or worse) that action was than the usual expectation.</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3. </a:t>
            </a:r>
            <a:r>
              <a:rPr lang="en-US" b="1" dirty="0">
                <a:solidFill>
                  <a:srgbClr val="0E0E0E"/>
                </a:solidFill>
                <a:effectLst/>
                <a:latin typeface=".AppleSystemUIFont"/>
              </a:rPr>
              <a:t>Using a critic in PPO cuts down the randomness or variance of policy gradients, helping the algorithm learn more stably.</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4. </a:t>
            </a:r>
            <a:r>
              <a:rPr lang="en-US" b="1" dirty="0">
                <a:solidFill>
                  <a:srgbClr val="0E0E0E"/>
                </a:solidFill>
                <a:effectLst/>
                <a:latin typeface=".AppleSystemUIFont"/>
              </a:rPr>
              <a:t>Without a well‐trained critic, PPO would have to rely on raw rewards alone, which often makes training more volatile and less efficient.</a:t>
            </a:r>
            <a:endParaRPr lang="en-US" dirty="0">
              <a:solidFill>
                <a:srgbClr val="0E0E0E"/>
              </a:solidFill>
              <a:effectLst/>
              <a:latin typeface=".AppleSystemUIFont"/>
            </a:endParaRPr>
          </a:p>
        </p:txBody>
      </p:sp>
      <p:sp>
        <p:nvSpPr>
          <p:cNvPr id="4" name="Slide Number Placeholder 3">
            <a:extLst>
              <a:ext uri="{FF2B5EF4-FFF2-40B4-BE49-F238E27FC236}">
                <a16:creationId xmlns:a16="http://schemas.microsoft.com/office/drawing/2014/main" id="{751E16E7-C606-5EBC-A1C0-400CEDC46547}"/>
              </a:ext>
            </a:extLst>
          </p:cNvPr>
          <p:cNvSpPr>
            <a:spLocks noGrp="1"/>
          </p:cNvSpPr>
          <p:nvPr>
            <p:ph type="sldNum" sz="quarter" idx="5"/>
          </p:nvPr>
        </p:nvSpPr>
        <p:spPr/>
        <p:txBody>
          <a:bodyPr/>
          <a:lstStyle/>
          <a:p>
            <a:fld id="{C8247F1D-FF7B-3C46-B9BD-6B999B7D09E5}" type="slidenum">
              <a:rPr lang="en-US" smtClean="0"/>
              <a:t>13</a:t>
            </a:fld>
            <a:endParaRPr lang="en-US"/>
          </a:p>
        </p:txBody>
      </p:sp>
    </p:spTree>
    <p:extLst>
      <p:ext uri="{BB962C8B-B14F-4D97-AF65-F5344CB8AC3E}">
        <p14:creationId xmlns:p14="http://schemas.microsoft.com/office/powerpoint/2010/main" val="2660507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D75D11-F3B3-821F-E252-B096776069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D02C53-A828-4111-431C-C0C36684B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55BFE0-89E2-0838-FA61-C402E348DE0A}"/>
              </a:ext>
            </a:extLst>
          </p:cNvPr>
          <p:cNvSpPr>
            <a:spLocks noGrp="1"/>
          </p:cNvSpPr>
          <p:nvPr>
            <p:ph type="body" idx="1"/>
          </p:nvPr>
        </p:nvSpPr>
        <p:spPr/>
        <p:txBody>
          <a:bodyPr/>
          <a:lstStyle/>
          <a:p>
            <a:pPr>
              <a:spcBef>
                <a:spcPts val="900"/>
              </a:spcBef>
            </a:pPr>
            <a:r>
              <a:rPr lang="en-US" dirty="0">
                <a:solidFill>
                  <a:srgbClr val="0E0E0E"/>
                </a:solidFill>
                <a:effectLst/>
                <a:latin typeface=".AppleSystemUIFont"/>
              </a:rPr>
              <a:t>1. </a:t>
            </a:r>
            <a:r>
              <a:rPr lang="en-US" b="1" dirty="0">
                <a:solidFill>
                  <a:srgbClr val="0E0E0E"/>
                </a:solidFill>
                <a:effectLst/>
                <a:latin typeface=".AppleSystemUIFont"/>
              </a:rPr>
              <a:t>In PPO, the critic (or value) model estimates how much future reward you can still get from a given state (or state–action pair).</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2. </a:t>
            </a:r>
            <a:r>
              <a:rPr lang="en-US" b="1" dirty="0">
                <a:solidFill>
                  <a:srgbClr val="0E0E0E"/>
                </a:solidFill>
                <a:effectLst/>
                <a:latin typeface=".AppleSystemUIFont"/>
              </a:rPr>
              <a:t>This value estimate acts as a baseline, so when you compare the actual reward to the critic’s prediction, you get the “advantage”—how much better (or worse) that action was than the usual expectation.</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3. </a:t>
            </a:r>
            <a:r>
              <a:rPr lang="en-US" b="1" dirty="0">
                <a:solidFill>
                  <a:srgbClr val="0E0E0E"/>
                </a:solidFill>
                <a:effectLst/>
                <a:latin typeface=".AppleSystemUIFont"/>
              </a:rPr>
              <a:t>Using a critic in PPO cuts down the randomness or variance of policy gradients, helping the algorithm learn more stably.</a:t>
            </a:r>
            <a:endParaRPr lang="en-US" dirty="0">
              <a:solidFill>
                <a:srgbClr val="0E0E0E"/>
              </a:solidFill>
              <a:effectLst/>
              <a:latin typeface=".AppleSystemUIFont"/>
            </a:endParaRPr>
          </a:p>
          <a:p>
            <a:pPr>
              <a:spcBef>
                <a:spcPts val="900"/>
              </a:spcBef>
            </a:pPr>
            <a:r>
              <a:rPr lang="en-US" dirty="0">
                <a:solidFill>
                  <a:srgbClr val="0E0E0E"/>
                </a:solidFill>
                <a:effectLst/>
                <a:latin typeface=".AppleSystemUIFont"/>
              </a:rPr>
              <a:t>4. </a:t>
            </a:r>
            <a:r>
              <a:rPr lang="en-US" b="1" dirty="0">
                <a:solidFill>
                  <a:srgbClr val="0E0E0E"/>
                </a:solidFill>
                <a:effectLst/>
                <a:latin typeface=".AppleSystemUIFont"/>
              </a:rPr>
              <a:t>Without a well‐trained critic, PPO would have to rely on raw rewards alone, which often makes training more volatile and less efficient.</a:t>
            </a:r>
            <a:endParaRPr lang="en-US" dirty="0">
              <a:solidFill>
                <a:srgbClr val="0E0E0E"/>
              </a:solidFill>
              <a:effectLst/>
              <a:latin typeface=".AppleSystemUIFont"/>
            </a:endParaRPr>
          </a:p>
        </p:txBody>
      </p:sp>
      <p:sp>
        <p:nvSpPr>
          <p:cNvPr id="4" name="Slide Number Placeholder 3">
            <a:extLst>
              <a:ext uri="{FF2B5EF4-FFF2-40B4-BE49-F238E27FC236}">
                <a16:creationId xmlns:a16="http://schemas.microsoft.com/office/drawing/2014/main" id="{62BB2328-35F5-2246-50C6-61E52E0B020F}"/>
              </a:ext>
            </a:extLst>
          </p:cNvPr>
          <p:cNvSpPr>
            <a:spLocks noGrp="1"/>
          </p:cNvSpPr>
          <p:nvPr>
            <p:ph type="sldNum" sz="quarter" idx="5"/>
          </p:nvPr>
        </p:nvSpPr>
        <p:spPr/>
        <p:txBody>
          <a:bodyPr/>
          <a:lstStyle/>
          <a:p>
            <a:fld id="{C8247F1D-FF7B-3C46-B9BD-6B999B7D09E5}" type="slidenum">
              <a:rPr lang="en-US" smtClean="0"/>
              <a:t>14</a:t>
            </a:fld>
            <a:endParaRPr lang="en-US"/>
          </a:p>
        </p:txBody>
      </p:sp>
    </p:spTree>
    <p:extLst>
      <p:ext uri="{BB962C8B-B14F-4D97-AF65-F5344CB8AC3E}">
        <p14:creationId xmlns:p14="http://schemas.microsoft.com/office/powerpoint/2010/main" val="934641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580E5-9FBE-F31A-D8E7-310B73260A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C58202-E688-B52B-6B5B-351680358A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807562-B7B2-2FFB-1491-1B204CDD0CE6}"/>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9626A685-A015-D0B3-3188-AE909FFB7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7684CF-ADDA-9DEF-D080-08DB4BF99D7F}"/>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3672600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5DB83-B035-D37A-CCB2-5ABD6337ED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B1D85D-4B98-4C03-FCF1-62967AAF3C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0C4712-8552-098F-F723-E80BE06C40D8}"/>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52E24847-6D6A-EBB1-C671-ED432E4FDB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D4C97-C999-4E7B-198B-2BC0FFCD41D8}"/>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347766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6BCC23-E41E-8E46-78B1-C7C919C4F5F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FC2C9B-EE6E-E258-E350-0318689911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51609B-FE5C-36C6-EB96-63FC69FC8A81}"/>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33D43637-2057-8744-2384-E1C06FAB2A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D841B9-3BCA-63FD-9238-6337D1F58438}"/>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1867193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58B17-6059-7CDE-9866-5546C752D7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4FB832-901A-3AC6-2440-FDC664449C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16C0E2-B2A9-DBB4-EBD2-0BA51244B031}"/>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5A6A9CD3-0207-8E75-A5A8-1E89AA4205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6E54B5-1725-8142-7991-727F7920A4EC}"/>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1683961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6877-1931-BEC4-4F24-F574128402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9BB650-99BA-D58E-00CD-96A1709BEB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7C34E4-9976-07FD-B53F-33A035CAE384}"/>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133FE860-A228-CB1D-6328-C68DD860AA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BE07CB-1184-48CB-3858-2736E0691647}"/>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4065533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EB8B7-854B-6C94-B8F9-08D3A1117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F1C268-CC00-0605-3DF0-95513339C6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7DD303-0DB2-16C3-ADDE-FF781FBCA7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E9CC3D-6894-BA6A-03B7-87BAB3768B3D}"/>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6" name="Footer Placeholder 5">
            <a:extLst>
              <a:ext uri="{FF2B5EF4-FFF2-40B4-BE49-F238E27FC236}">
                <a16:creationId xmlns:a16="http://schemas.microsoft.com/office/drawing/2014/main" id="{17AA4E69-7AC2-26B8-033F-8BAAC2DEAA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F3BE4B-36BE-ABE5-3FE5-44AFFD530B48}"/>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2232232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C4206-DB42-BD76-14D5-64BBC9DEB56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89B438-51C6-8645-5F52-465E779101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0E0596-2211-33D6-8C8F-DE8C549513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F72ACD-A04C-E39B-6244-9702949E38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56C1CB-B5A8-A6FE-0738-F1AA493C5A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51AF47-FEA6-61A7-3156-16F9035F76DB}"/>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8" name="Footer Placeholder 7">
            <a:extLst>
              <a:ext uri="{FF2B5EF4-FFF2-40B4-BE49-F238E27FC236}">
                <a16:creationId xmlns:a16="http://schemas.microsoft.com/office/drawing/2014/main" id="{214276D4-E0CD-CC16-807A-C981A34F7A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E04CC0-D43E-C4CC-6BB3-D5AD5D209071}"/>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2163024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EF2F5-22E5-BF78-6F85-7CB4D798EE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C12384-A010-34F1-0693-88089C6E1403}"/>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4" name="Footer Placeholder 3">
            <a:extLst>
              <a:ext uri="{FF2B5EF4-FFF2-40B4-BE49-F238E27FC236}">
                <a16:creationId xmlns:a16="http://schemas.microsoft.com/office/drawing/2014/main" id="{AEBF3CB3-A3B9-2AD5-ADCE-965BDD0B51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67E537-DFB5-B0E9-789B-D8B2ED47A2E1}"/>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2675117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8C56DF-9C3A-73A3-0A89-9939E238620D}"/>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3" name="Footer Placeholder 2">
            <a:extLst>
              <a:ext uri="{FF2B5EF4-FFF2-40B4-BE49-F238E27FC236}">
                <a16:creationId xmlns:a16="http://schemas.microsoft.com/office/drawing/2014/main" id="{D87279BB-53F5-54C7-D1B6-23CA076075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4F15C6-BB4B-C01F-AC61-A89F0167CF5F}"/>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1103804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812E4-022D-8C70-717D-E4BE2B3402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D066DF-8B3E-2CFD-DF3D-E77F953F50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A2F925-2739-A223-FE87-DD555294F2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0E398C-93F0-0875-1FE8-20DF5E8DC54B}"/>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6" name="Footer Placeholder 5">
            <a:extLst>
              <a:ext uri="{FF2B5EF4-FFF2-40B4-BE49-F238E27FC236}">
                <a16:creationId xmlns:a16="http://schemas.microsoft.com/office/drawing/2014/main" id="{653726A7-06A7-69A4-08BF-993D359D83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A1834-4676-C2F7-0AE5-8012762AA98A}"/>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3316177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08499-61F4-11AE-D182-3A5BDB290D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50E6A3-AC42-07F7-2C7F-1FF296FA96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7D98B8-B2DC-55F4-9CC8-A8EB7E7A64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CEB38C-FBBA-344F-F3D0-9D14FE211AF0}"/>
              </a:ext>
            </a:extLst>
          </p:cNvPr>
          <p:cNvSpPr>
            <a:spLocks noGrp="1"/>
          </p:cNvSpPr>
          <p:nvPr>
            <p:ph type="dt" sz="half" idx="10"/>
          </p:nvPr>
        </p:nvSpPr>
        <p:spPr/>
        <p:txBody>
          <a:bodyPr/>
          <a:lstStyle/>
          <a:p>
            <a:fld id="{895DDDC3-4BB6-3A44-8ECC-9F929D281E10}" type="datetimeFigureOut">
              <a:rPr lang="en-US" smtClean="0"/>
              <a:t>2/21/25</a:t>
            </a:fld>
            <a:endParaRPr lang="en-US"/>
          </a:p>
        </p:txBody>
      </p:sp>
      <p:sp>
        <p:nvSpPr>
          <p:cNvPr id="6" name="Footer Placeholder 5">
            <a:extLst>
              <a:ext uri="{FF2B5EF4-FFF2-40B4-BE49-F238E27FC236}">
                <a16:creationId xmlns:a16="http://schemas.microsoft.com/office/drawing/2014/main" id="{F274CCC0-EA40-2A17-091B-7CA22A20D0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1C8A0-4DDD-6AEE-D320-4B030C3F410B}"/>
              </a:ext>
            </a:extLst>
          </p:cNvPr>
          <p:cNvSpPr>
            <a:spLocks noGrp="1"/>
          </p:cNvSpPr>
          <p:nvPr>
            <p:ph type="sldNum" sz="quarter" idx="12"/>
          </p:nvPr>
        </p:nvSpPr>
        <p:spPr/>
        <p:txBody>
          <a:bodyPr/>
          <a:lstStyle/>
          <a:p>
            <a:fld id="{C39341BF-581C-614A-8252-BD6DC383F1F0}" type="slidenum">
              <a:rPr lang="en-US" smtClean="0"/>
              <a:t>‹#›</a:t>
            </a:fld>
            <a:endParaRPr lang="en-US"/>
          </a:p>
        </p:txBody>
      </p:sp>
    </p:spTree>
    <p:extLst>
      <p:ext uri="{BB962C8B-B14F-4D97-AF65-F5344CB8AC3E}">
        <p14:creationId xmlns:p14="http://schemas.microsoft.com/office/powerpoint/2010/main" val="888718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1C280A-C759-FCA9-DC17-DDEED36811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98DCD0-8552-709A-E303-58F284FAAB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5CDDDC-BE68-5D84-F928-DF50548FE9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95DDDC3-4BB6-3A44-8ECC-9F929D281E10}" type="datetimeFigureOut">
              <a:rPr lang="en-US" smtClean="0"/>
              <a:t>2/21/25</a:t>
            </a:fld>
            <a:endParaRPr lang="en-US"/>
          </a:p>
        </p:txBody>
      </p:sp>
      <p:sp>
        <p:nvSpPr>
          <p:cNvPr id="5" name="Footer Placeholder 4">
            <a:extLst>
              <a:ext uri="{FF2B5EF4-FFF2-40B4-BE49-F238E27FC236}">
                <a16:creationId xmlns:a16="http://schemas.microsoft.com/office/drawing/2014/main" id="{95C56D78-D886-FF2F-92C9-3964F1E3DB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05CD3AF-518D-366C-D40B-A2B7842F7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39341BF-581C-614A-8252-BD6DC383F1F0}" type="slidenum">
              <a:rPr lang="en-US" smtClean="0"/>
              <a:t>‹#›</a:t>
            </a:fld>
            <a:endParaRPr lang="en-US"/>
          </a:p>
        </p:txBody>
      </p:sp>
    </p:spTree>
    <p:extLst>
      <p:ext uri="{BB962C8B-B14F-4D97-AF65-F5344CB8AC3E}">
        <p14:creationId xmlns:p14="http://schemas.microsoft.com/office/powerpoint/2010/main" val="23474162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3.xml"/><Relationship Id="rId7" Type="http://schemas.openxmlformats.org/officeDocument/2006/relationships/notesSlide" Target="../notesSlides/notesSlide6.xml"/><Relationship Id="rId12" Type="http://schemas.openxmlformats.org/officeDocument/2006/relationships/image" Target="../media/image5.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2.xml"/><Relationship Id="rId11" Type="http://schemas.openxmlformats.org/officeDocument/2006/relationships/image" Target="../media/image4.png"/><Relationship Id="rId5" Type="http://schemas.openxmlformats.org/officeDocument/2006/relationships/tags" Target="../tags/tag5.xml"/><Relationship Id="rId10" Type="http://schemas.openxmlformats.org/officeDocument/2006/relationships/image" Target="../media/image3.png"/><Relationship Id="rId4" Type="http://schemas.openxmlformats.org/officeDocument/2006/relationships/tags" Target="../tags/tag4.xm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volcengine/verl/blob/main/verl/utils/reward_score/math.py#L17"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huggingface.co/datasets/Maxwell-Jia/AIME_2024" TargetMode="External"/></Relationships>
</file>

<file path=ppt/slides/_rels/slide2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hyperlink" Target="https://huggingface.co/datasets/Idavidrein/gpqa" TargetMode="External"/><Relationship Id="rId3" Type="http://schemas.openxmlformats.org/officeDocument/2006/relationships/tags" Target="../tags/tag8.xml"/><Relationship Id="rId7" Type="http://schemas.openxmlformats.org/officeDocument/2006/relationships/hyperlink" Target="https://huggingface.co/datasets/Maxwell-Jia/AIME_2024" TargetMode="External"/><Relationship Id="rId12" Type="http://schemas.openxmlformats.org/officeDocument/2006/relationships/image" Target="../media/image16.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notesSlide" Target="../notesSlides/notesSlide12.xml"/><Relationship Id="rId11" Type="http://schemas.openxmlformats.org/officeDocument/2006/relationships/image" Target="../media/image15.png"/><Relationship Id="rId5" Type="http://schemas.openxmlformats.org/officeDocument/2006/relationships/slideLayout" Target="../slideLayouts/slideLayout2.xml"/><Relationship Id="rId15" Type="http://schemas.openxmlformats.org/officeDocument/2006/relationships/image" Target="../media/image17.png"/><Relationship Id="rId10" Type="http://schemas.openxmlformats.org/officeDocument/2006/relationships/hyperlink" Target="https://huggingface.co/datasets/HuggingFaceH4/MATH-500" TargetMode="External"/><Relationship Id="rId4" Type="http://schemas.openxmlformats.org/officeDocument/2006/relationships/tags" Target="../tags/tag9.xml"/><Relationship Id="rId9" Type="http://schemas.openxmlformats.org/officeDocument/2006/relationships/image" Target="../media/image14.png"/><Relationship Id="rId14" Type="http://schemas.openxmlformats.org/officeDocument/2006/relationships/hyperlink" Target="https://arxiv.org/abs/2403.07974"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hyperlink" Target="https://www.together.ai/" TargetMode="External"/><Relationship Id="rId5" Type="http://schemas.openxmlformats.org/officeDocument/2006/relationships/image" Target="../media/image20.png"/><Relationship Id="rId4"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tags" Target="../tags/tag12.xml"/><Relationship Id="rId7" Type="http://schemas.openxmlformats.org/officeDocument/2006/relationships/image" Target="../media/image22.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21.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x.com/SirrahChan/status/1881488738473357753" TargetMode="External"/></Relationships>
</file>

<file path=ppt/slides/_rels/slide44.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tags" Target="../tags/tag15.xml"/><Relationship Id="rId7" Type="http://schemas.openxmlformats.org/officeDocument/2006/relationships/image" Target="../media/image29.pn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tags" Target="../tags/tag16.xml"/><Relationship Id="rId9" Type="http://schemas.openxmlformats.org/officeDocument/2006/relationships/image" Target="../media/image31.png"/></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hyperlink" Target="https://phontron.com/class/anlp2024/lectures/#reinforcement-learning-feb-22" TargetMode="External"/><Relationship Id="rId3" Type="http://schemas.openxmlformats.org/officeDocument/2006/relationships/hyperlink" Target="https://arxiv.org/abs/2501.12948" TargetMode="External"/><Relationship Id="rId7" Type="http://schemas.openxmlformats.org/officeDocument/2006/relationships/hyperlink" Target="http://youtube.com/watch?v=qGyFrqc34yc"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github.com/hkproj/rlhf-ppo/blob/main/Slides.pdf" TargetMode="External"/><Relationship Id="rId5" Type="http://schemas.openxmlformats.org/officeDocument/2006/relationships/hyperlink" Target="https://arxiv.org/abs/2402.03300" TargetMode="External"/><Relationship Id="rId4" Type="http://schemas.openxmlformats.org/officeDocument/2006/relationships/hyperlink" Target="https://arxiv.org/abs/2412.19437"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youtu.be/XMnxKGVnEUc?si=UnFmMGe4yZba9PbI"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hyperlink" Target="https://github.com/huggingface/trl/blob/main/trl/trainer/grpo_trainer.py#L108" TargetMode="External"/><Relationship Id="rId4" Type="http://schemas.openxmlformats.org/officeDocument/2006/relationships/hyperlink" Target="https://youtu.be/7xTGNNLPyMI?si=h42Tn8sVjfo5ioiH"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qwenlm.github.io/blog/qwen2.5"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2270-45F0-2E7E-4D05-412093CFFC29}"/>
              </a:ext>
            </a:extLst>
          </p:cNvPr>
          <p:cNvSpPr>
            <a:spLocks noGrp="1"/>
          </p:cNvSpPr>
          <p:nvPr>
            <p:ph type="ctrTitle"/>
          </p:nvPr>
        </p:nvSpPr>
        <p:spPr/>
        <p:txBody>
          <a:bodyPr>
            <a:normAutofit/>
          </a:bodyPr>
          <a:lstStyle/>
          <a:p>
            <a:r>
              <a:rPr lang="en-US" sz="4800" b="1" dirty="0">
                <a:latin typeface="Source Sans Pro Light" panose="020B0303030403020204" pitchFamily="34" charset="0"/>
                <a:ea typeface="Source Sans Pro Light" panose="020B0303030403020204" pitchFamily="34" charset="0"/>
              </a:rPr>
              <a:t>DeepSeek-R1: Incentivizing Reasoning Capability in LLMs via</a:t>
            </a:r>
            <a:br>
              <a:rPr lang="en-US" sz="4800" b="1" dirty="0">
                <a:latin typeface="Source Sans Pro Light" panose="020B0303030403020204" pitchFamily="34" charset="0"/>
                <a:ea typeface="Source Sans Pro Light" panose="020B0303030403020204" pitchFamily="34" charset="0"/>
              </a:rPr>
            </a:br>
            <a:r>
              <a:rPr lang="en-US" sz="4800" b="1" dirty="0">
                <a:latin typeface="Source Sans Pro Light" panose="020B0303030403020204" pitchFamily="34" charset="0"/>
                <a:ea typeface="Source Sans Pro Light" panose="020B0303030403020204" pitchFamily="34" charset="0"/>
              </a:rPr>
              <a:t>Reinforcement Learning</a:t>
            </a:r>
          </a:p>
        </p:txBody>
      </p:sp>
      <p:sp>
        <p:nvSpPr>
          <p:cNvPr id="3" name="Subtitle 2">
            <a:extLst>
              <a:ext uri="{FF2B5EF4-FFF2-40B4-BE49-F238E27FC236}">
                <a16:creationId xmlns:a16="http://schemas.microsoft.com/office/drawing/2014/main" id="{4EFC34CF-6B57-6CC8-CAB8-8158EED905ED}"/>
              </a:ext>
            </a:extLst>
          </p:cNvPr>
          <p:cNvSpPr>
            <a:spLocks noGrp="1"/>
          </p:cNvSpPr>
          <p:nvPr>
            <p:ph type="subTitle" idx="1"/>
          </p:nvPr>
        </p:nvSpPr>
        <p:spPr>
          <a:xfrm>
            <a:off x="1524000" y="4008438"/>
            <a:ext cx="9144000" cy="1655762"/>
          </a:xfrm>
        </p:spPr>
        <p:txBody>
          <a:bodyPr/>
          <a:lstStyle/>
          <a:p>
            <a:r>
              <a:rPr lang="en-US" dirty="0">
                <a:latin typeface="Source Sans Pro Light" panose="020B0303030403020204" pitchFamily="34" charset="0"/>
                <a:ea typeface="Source Sans Pro Light" panose="020B0303030403020204" pitchFamily="34" charset="0"/>
              </a:rPr>
              <a:t>Presented by: Natnael Daba</a:t>
            </a:r>
          </a:p>
          <a:p>
            <a:r>
              <a:rPr lang="en-US" dirty="0">
                <a:latin typeface="Source Sans Pro Light" panose="020B0303030403020204" pitchFamily="34" charset="0"/>
                <a:ea typeface="Source Sans Pro Light" panose="020B0303030403020204" pitchFamily="34" charset="0"/>
              </a:rPr>
              <a:t>Feb 18, 2025</a:t>
            </a:r>
          </a:p>
        </p:txBody>
      </p:sp>
    </p:spTree>
    <p:extLst>
      <p:ext uri="{BB962C8B-B14F-4D97-AF65-F5344CB8AC3E}">
        <p14:creationId xmlns:p14="http://schemas.microsoft.com/office/powerpoint/2010/main" val="2177432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1EA53-5F47-A8D0-61A1-3034EB240AE7}"/>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Reinforcement Learning Algorithm</a:t>
            </a:r>
          </a:p>
        </p:txBody>
      </p:sp>
      <p:sp>
        <p:nvSpPr>
          <p:cNvPr id="3" name="Content Placeholder 2">
            <a:extLst>
              <a:ext uri="{FF2B5EF4-FFF2-40B4-BE49-F238E27FC236}">
                <a16:creationId xmlns:a16="http://schemas.microsoft.com/office/drawing/2014/main" id="{240DC933-D3F2-585C-FD57-A90CF435216D}"/>
              </a:ext>
            </a:extLst>
          </p:cNvPr>
          <p:cNvSpPr>
            <a:spLocks noGrp="1"/>
          </p:cNvSpPr>
          <p:nvPr>
            <p:ph idx="1"/>
          </p:nvPr>
        </p:nvSpPr>
        <p:spPr/>
        <p:txBody>
          <a:bodyPr/>
          <a:lstStyle/>
          <a:p>
            <a:pPr>
              <a:spcBef>
                <a:spcPts val="600"/>
              </a:spcBef>
              <a:spcAft>
                <a:spcPts val="600"/>
              </a:spcAft>
            </a:pPr>
            <a:r>
              <a:rPr lang="en-US" sz="3200" b="1" dirty="0">
                <a:latin typeface="Source Sans Pro Light" panose="020B0303030403020204" pitchFamily="34" charset="0"/>
                <a:ea typeface="Source Sans Pro Light" panose="020B0303030403020204" pitchFamily="34" charset="0"/>
              </a:rPr>
              <a:t>Group Relative Policy Optimization (GRPO)</a:t>
            </a:r>
            <a:r>
              <a:rPr lang="en-US" sz="3200" b="1" baseline="30000" dirty="0">
                <a:latin typeface="Source Sans Pro Light" panose="020B0303030403020204" pitchFamily="34" charset="0"/>
                <a:ea typeface="Source Sans Pro Light" panose="020B0303030403020204" pitchFamily="34" charset="0"/>
              </a:rPr>
              <a:t>1</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RL algorithm used to train DeepSeek-R1-Zero </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Foregoes the </a:t>
            </a:r>
            <a:r>
              <a:rPr lang="en-US" sz="2800" b="1" dirty="0">
                <a:latin typeface="Source Sans Pro Light" panose="020B0303030403020204" pitchFamily="34" charset="0"/>
                <a:ea typeface="Source Sans Pro Light" panose="020B0303030403020204" pitchFamily="34" charset="0"/>
              </a:rPr>
              <a:t>critic</a:t>
            </a:r>
            <a:r>
              <a:rPr lang="en-US" sz="2800" dirty="0">
                <a:latin typeface="Source Sans Pro Light" panose="020B0303030403020204" pitchFamily="34" charset="0"/>
                <a:ea typeface="Source Sans Pro Light" panose="020B0303030403020204" pitchFamily="34" charset="0"/>
              </a:rPr>
              <a:t> model that is typically the same size as the policy model.</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Estimates the baseline from </a:t>
            </a:r>
            <a:r>
              <a:rPr lang="en-US" sz="2800" b="1" dirty="0">
                <a:latin typeface="Source Sans Pro Light" panose="020B0303030403020204" pitchFamily="34" charset="0"/>
                <a:ea typeface="Source Sans Pro Light" panose="020B0303030403020204" pitchFamily="34" charset="0"/>
              </a:rPr>
              <a:t>group</a:t>
            </a:r>
            <a:r>
              <a:rPr lang="en-US" sz="2800" dirty="0">
                <a:latin typeface="Source Sans Pro Light" panose="020B0303030403020204" pitchFamily="34" charset="0"/>
                <a:ea typeface="Source Sans Pro Light" panose="020B0303030403020204" pitchFamily="34" charset="0"/>
              </a:rPr>
              <a:t> scores instead.</a:t>
            </a:r>
          </a:p>
        </p:txBody>
      </p:sp>
      <p:sp>
        <p:nvSpPr>
          <p:cNvPr id="4" name="TextBox 3">
            <a:extLst>
              <a:ext uri="{FF2B5EF4-FFF2-40B4-BE49-F238E27FC236}">
                <a16:creationId xmlns:a16="http://schemas.microsoft.com/office/drawing/2014/main" id="{74CCD5C0-8500-2E4C-92BA-F8FB1885A8A8}"/>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Shao, </a:t>
            </a:r>
            <a:r>
              <a:rPr lang="en-US" sz="1400" dirty="0" err="1">
                <a:latin typeface="Source Sans Pro Light" panose="020B0303030403020204" pitchFamily="34" charset="0"/>
                <a:ea typeface="Source Sans Pro Light" panose="020B0303030403020204" pitchFamily="34" charset="0"/>
              </a:rPr>
              <a:t>Zhihong</a:t>
            </a:r>
            <a:r>
              <a:rPr lang="en-US" sz="1400" dirty="0">
                <a:latin typeface="Source Sans Pro Light" panose="020B0303030403020204" pitchFamily="34" charset="0"/>
                <a:ea typeface="Source Sans Pro Light" panose="020B0303030403020204" pitchFamily="34" charset="0"/>
              </a:rPr>
              <a:t>, et al. "</a:t>
            </a:r>
            <a:r>
              <a:rPr lang="en-US" sz="1400" dirty="0" err="1">
                <a:latin typeface="Source Sans Pro Light" panose="020B0303030403020204" pitchFamily="34" charset="0"/>
                <a:ea typeface="Source Sans Pro Light" panose="020B0303030403020204" pitchFamily="34" charset="0"/>
              </a:rPr>
              <a:t>Deepseekmath</a:t>
            </a:r>
            <a:r>
              <a:rPr lang="en-US" sz="1400" dirty="0">
                <a:latin typeface="Source Sans Pro Light" panose="020B0303030403020204" pitchFamily="34" charset="0"/>
                <a:ea typeface="Source Sans Pro Light" panose="020B0303030403020204" pitchFamily="34" charset="0"/>
              </a:rPr>
              <a:t>: Pushing the limits of mathematical reasoning in open language models." </a:t>
            </a:r>
            <a:r>
              <a:rPr lang="en-US" sz="1400" dirty="0" err="1">
                <a:latin typeface="Source Sans Pro Light" panose="020B0303030403020204" pitchFamily="34" charset="0"/>
                <a:ea typeface="Source Sans Pro Light" panose="020B0303030403020204" pitchFamily="34" charset="0"/>
              </a:rPr>
              <a:t>arXiv</a:t>
            </a:r>
            <a:r>
              <a:rPr lang="en-US" sz="1400" dirty="0">
                <a:latin typeface="Source Sans Pro Light" panose="020B0303030403020204" pitchFamily="34" charset="0"/>
                <a:ea typeface="Source Sans Pro Light" panose="020B0303030403020204" pitchFamily="34" charset="0"/>
              </a:rPr>
              <a:t> preprint arXiv:2402.03300 (2024).</a:t>
            </a:r>
          </a:p>
        </p:txBody>
      </p:sp>
    </p:spTree>
    <p:extLst>
      <p:ext uri="{BB962C8B-B14F-4D97-AF65-F5344CB8AC3E}">
        <p14:creationId xmlns:p14="http://schemas.microsoft.com/office/powerpoint/2010/main" val="3943984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39872-B3B6-6EFD-556E-4D84936E5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E2EB77-AF09-6F00-552F-469754312807}"/>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Reinforcement Learning Algorithm</a:t>
            </a:r>
          </a:p>
        </p:txBody>
      </p:sp>
      <p:sp>
        <p:nvSpPr>
          <p:cNvPr id="3" name="Content Placeholder 2">
            <a:extLst>
              <a:ext uri="{FF2B5EF4-FFF2-40B4-BE49-F238E27FC236}">
                <a16:creationId xmlns:a16="http://schemas.microsoft.com/office/drawing/2014/main" id="{5FC719DB-4F5B-65FA-BD36-77957C9F57B9}"/>
              </a:ext>
            </a:extLst>
          </p:cNvPr>
          <p:cNvSpPr>
            <a:spLocks noGrp="1"/>
          </p:cNvSpPr>
          <p:nvPr>
            <p:ph idx="1"/>
          </p:nvPr>
        </p:nvSpPr>
        <p:spPr/>
        <p:txBody>
          <a:bodyPr/>
          <a:lstStyle/>
          <a:p>
            <a:r>
              <a:rPr lang="en-US" sz="3200" b="1" dirty="0">
                <a:latin typeface="Source Sans Pro Light" panose="020B0303030403020204" pitchFamily="34" charset="0"/>
                <a:ea typeface="Source Sans Pro Light" panose="020B0303030403020204" pitchFamily="34" charset="0"/>
              </a:rPr>
              <a:t>Group Relative Policy Optimization (GRPO)</a:t>
            </a:r>
            <a:r>
              <a:rPr lang="en-US" sz="3200" b="1" baseline="30000" dirty="0">
                <a:latin typeface="Source Sans Pro Light" panose="020B0303030403020204" pitchFamily="34" charset="0"/>
                <a:ea typeface="Source Sans Pro Light" panose="020B0303030403020204" pitchFamily="34" charset="0"/>
              </a:rPr>
              <a:t>1</a:t>
            </a:r>
            <a:r>
              <a:rPr lang="en-US" sz="3200" b="1" dirty="0">
                <a:latin typeface="Source Sans Pro Light" panose="020B0303030403020204" pitchFamily="34" charset="0"/>
                <a:ea typeface="Source Sans Pro Light" panose="020B0303030403020204" pitchFamily="34" charset="0"/>
              </a:rPr>
              <a:t>: </a:t>
            </a:r>
            <a:r>
              <a:rPr lang="en-US" sz="3200" dirty="0">
                <a:latin typeface="Source Sans Pro Light" panose="020B0303030403020204" pitchFamily="34" charset="0"/>
                <a:ea typeface="Source Sans Pro Light" panose="020B0303030403020204" pitchFamily="34" charset="0"/>
              </a:rPr>
              <a:t>optimize the policy model        by </a:t>
            </a:r>
            <a:r>
              <a:rPr lang="en-US" sz="3200" b="1" dirty="0">
                <a:latin typeface="Source Sans Pro Light" panose="020B0303030403020204" pitchFamily="34" charset="0"/>
                <a:ea typeface="Source Sans Pro Light" panose="020B0303030403020204" pitchFamily="34" charset="0"/>
              </a:rPr>
              <a:t>maximizing</a:t>
            </a:r>
            <a:r>
              <a:rPr lang="en-US" sz="3200" dirty="0">
                <a:latin typeface="Source Sans Pro Light" panose="020B0303030403020204" pitchFamily="34" charset="0"/>
                <a:ea typeface="Source Sans Pro Light" panose="020B0303030403020204" pitchFamily="34" charset="0"/>
              </a:rPr>
              <a:t> the following objective:</a:t>
            </a:r>
            <a:endParaRPr lang="en-US" sz="3200" baseline="30000" dirty="0">
              <a:latin typeface="Source Sans Pro Light" panose="020B0303030403020204" pitchFamily="34" charset="0"/>
              <a:ea typeface="Source Sans Pro Light" panose="020B0303030403020204" pitchFamily="34" charset="0"/>
            </a:endParaRPr>
          </a:p>
        </p:txBody>
      </p:sp>
      <p:pic>
        <p:nvPicPr>
          <p:cNvPr id="9" name="Picture 8">
            <a:extLst>
              <a:ext uri="{FF2B5EF4-FFF2-40B4-BE49-F238E27FC236}">
                <a16:creationId xmlns:a16="http://schemas.microsoft.com/office/drawing/2014/main" id="{0B4F0156-811B-7FE1-FD6B-DDC81DE46D20}"/>
              </a:ext>
            </a:extLst>
          </p:cNvPr>
          <p:cNvPicPr>
            <a:picLocks noChangeAspect="1"/>
          </p:cNvPicPr>
          <p:nvPr>
            <p:custDataLst>
              <p:tags r:id="rId1"/>
            </p:custDataLst>
          </p:nvPr>
        </p:nvPicPr>
        <p:blipFill>
          <a:blip r:embed="rId8"/>
          <a:stretch>
            <a:fillRect/>
          </a:stretch>
        </p:blipFill>
        <p:spPr>
          <a:xfrm>
            <a:off x="990600" y="3048000"/>
            <a:ext cx="10286631" cy="1447800"/>
          </a:xfrm>
          <a:prstGeom prst="rect">
            <a:avLst/>
          </a:prstGeom>
        </p:spPr>
      </p:pic>
      <p:pic>
        <p:nvPicPr>
          <p:cNvPr id="19" name="Picture 18">
            <a:extLst>
              <a:ext uri="{FF2B5EF4-FFF2-40B4-BE49-F238E27FC236}">
                <a16:creationId xmlns:a16="http://schemas.microsoft.com/office/drawing/2014/main" id="{4ACA57C4-2863-20CB-BA1D-B917C0DB5F71}"/>
              </a:ext>
            </a:extLst>
          </p:cNvPr>
          <p:cNvPicPr>
            <a:picLocks noChangeAspect="1"/>
          </p:cNvPicPr>
          <p:nvPr>
            <p:custDataLst>
              <p:tags r:id="rId2"/>
            </p:custDataLst>
          </p:nvPr>
        </p:nvPicPr>
        <p:blipFill>
          <a:blip r:embed="rId9"/>
          <a:stretch>
            <a:fillRect/>
          </a:stretch>
        </p:blipFill>
        <p:spPr>
          <a:xfrm>
            <a:off x="2732049" y="4802752"/>
            <a:ext cx="6206193" cy="737817"/>
          </a:xfrm>
          <a:prstGeom prst="rect">
            <a:avLst/>
          </a:prstGeom>
        </p:spPr>
      </p:pic>
      <p:sp>
        <p:nvSpPr>
          <p:cNvPr id="14" name="TextBox 13">
            <a:extLst>
              <a:ext uri="{FF2B5EF4-FFF2-40B4-BE49-F238E27FC236}">
                <a16:creationId xmlns:a16="http://schemas.microsoft.com/office/drawing/2014/main" id="{3BEB7A10-40AD-7FAC-2CBB-AFD59150679A}"/>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Shao, </a:t>
            </a:r>
            <a:r>
              <a:rPr lang="en-US" sz="1400" dirty="0" err="1">
                <a:latin typeface="Source Sans Pro Light" panose="020B0303030403020204" pitchFamily="34" charset="0"/>
                <a:ea typeface="Source Sans Pro Light" panose="020B0303030403020204" pitchFamily="34" charset="0"/>
              </a:rPr>
              <a:t>Zhihong</a:t>
            </a:r>
            <a:r>
              <a:rPr lang="en-US" sz="1400" dirty="0">
                <a:latin typeface="Source Sans Pro Light" panose="020B0303030403020204" pitchFamily="34" charset="0"/>
                <a:ea typeface="Source Sans Pro Light" panose="020B0303030403020204" pitchFamily="34" charset="0"/>
              </a:rPr>
              <a:t>, et al. "</a:t>
            </a:r>
            <a:r>
              <a:rPr lang="en-US" sz="1400" dirty="0" err="1">
                <a:latin typeface="Source Sans Pro Light" panose="020B0303030403020204" pitchFamily="34" charset="0"/>
                <a:ea typeface="Source Sans Pro Light" panose="020B0303030403020204" pitchFamily="34" charset="0"/>
              </a:rPr>
              <a:t>Deepseekmath</a:t>
            </a:r>
            <a:r>
              <a:rPr lang="en-US" sz="1400" dirty="0">
                <a:latin typeface="Source Sans Pro Light" panose="020B0303030403020204" pitchFamily="34" charset="0"/>
                <a:ea typeface="Source Sans Pro Light" panose="020B0303030403020204" pitchFamily="34" charset="0"/>
              </a:rPr>
              <a:t>: Pushing the limits of mathematical reasoning in open language models." </a:t>
            </a:r>
            <a:r>
              <a:rPr lang="en-US" sz="1400" dirty="0" err="1">
                <a:latin typeface="Source Sans Pro Light" panose="020B0303030403020204" pitchFamily="34" charset="0"/>
                <a:ea typeface="Source Sans Pro Light" panose="020B0303030403020204" pitchFamily="34" charset="0"/>
              </a:rPr>
              <a:t>arXiv</a:t>
            </a:r>
            <a:r>
              <a:rPr lang="en-US" sz="1400" dirty="0">
                <a:latin typeface="Source Sans Pro Light" panose="020B0303030403020204" pitchFamily="34" charset="0"/>
                <a:ea typeface="Source Sans Pro Light" panose="020B0303030403020204" pitchFamily="34" charset="0"/>
              </a:rPr>
              <a:t> preprint arXiv:2402.03300 (2024).</a:t>
            </a:r>
          </a:p>
        </p:txBody>
      </p:sp>
      <p:pic>
        <p:nvPicPr>
          <p:cNvPr id="21" name="Picture 20">
            <a:extLst>
              <a:ext uri="{FF2B5EF4-FFF2-40B4-BE49-F238E27FC236}">
                <a16:creationId xmlns:a16="http://schemas.microsoft.com/office/drawing/2014/main" id="{DC6642DF-9497-4609-6934-9C45F53BCAFA}"/>
              </a:ext>
            </a:extLst>
          </p:cNvPr>
          <p:cNvPicPr>
            <a:picLocks noChangeAspect="1"/>
          </p:cNvPicPr>
          <p:nvPr>
            <p:custDataLst>
              <p:tags r:id="rId3"/>
            </p:custDataLst>
          </p:nvPr>
        </p:nvPicPr>
        <p:blipFill>
          <a:blip r:embed="rId10"/>
          <a:stretch>
            <a:fillRect/>
          </a:stretch>
        </p:blipFill>
        <p:spPr>
          <a:xfrm>
            <a:off x="3643930" y="5872035"/>
            <a:ext cx="4382429" cy="727929"/>
          </a:xfrm>
          <a:prstGeom prst="rect">
            <a:avLst/>
          </a:prstGeom>
        </p:spPr>
      </p:pic>
      <p:pic>
        <p:nvPicPr>
          <p:cNvPr id="23" name="Picture 22">
            <a:extLst>
              <a:ext uri="{FF2B5EF4-FFF2-40B4-BE49-F238E27FC236}">
                <a16:creationId xmlns:a16="http://schemas.microsoft.com/office/drawing/2014/main" id="{EF3B3C3B-64CF-FE22-888E-8AF7F148E5E4}"/>
              </a:ext>
            </a:extLst>
          </p:cNvPr>
          <p:cNvPicPr>
            <a:picLocks noChangeAspect="1"/>
          </p:cNvPicPr>
          <p:nvPr>
            <p:custDataLst>
              <p:tags r:id="rId4"/>
            </p:custDataLst>
          </p:nvPr>
        </p:nvPicPr>
        <p:blipFill>
          <a:blip r:embed="rId11"/>
          <a:stretch>
            <a:fillRect/>
          </a:stretch>
        </p:blipFill>
        <p:spPr>
          <a:xfrm>
            <a:off x="3390289" y="2444816"/>
            <a:ext cx="431764" cy="278927"/>
          </a:xfrm>
          <a:prstGeom prst="rect">
            <a:avLst/>
          </a:prstGeom>
        </p:spPr>
      </p:pic>
      <p:sp>
        <p:nvSpPr>
          <p:cNvPr id="24" name="TextBox 23">
            <a:extLst>
              <a:ext uri="{FF2B5EF4-FFF2-40B4-BE49-F238E27FC236}">
                <a16:creationId xmlns:a16="http://schemas.microsoft.com/office/drawing/2014/main" id="{092B04F0-8AC1-74AD-BA92-12CE3704FC37}"/>
              </a:ext>
            </a:extLst>
          </p:cNvPr>
          <p:cNvSpPr txBox="1"/>
          <p:nvPr/>
        </p:nvSpPr>
        <p:spPr>
          <a:xfrm>
            <a:off x="9363456" y="5629301"/>
            <a:ext cx="2828544" cy="646331"/>
          </a:xfrm>
          <a:prstGeom prst="rect">
            <a:avLst/>
          </a:prstGeom>
          <a:noFill/>
        </p:spPr>
        <p:txBody>
          <a:bodyPr wrap="square" rtlCol="0">
            <a:spAutoFit/>
          </a:bodyPr>
          <a:lstStyle/>
          <a:p>
            <a:r>
              <a:rPr lang="en-US" dirty="0">
                <a:latin typeface="Source Sans Pro Light" panose="020B0303030403020204" pitchFamily="34" charset="0"/>
                <a:ea typeface="Source Sans Pro Light" panose="020B0303030403020204" pitchFamily="34" charset="0"/>
              </a:rPr>
              <a:t>Advantage computed using a group of rewards </a:t>
            </a:r>
          </a:p>
        </p:txBody>
      </p:sp>
      <p:pic>
        <p:nvPicPr>
          <p:cNvPr id="27" name="Picture 26">
            <a:extLst>
              <a:ext uri="{FF2B5EF4-FFF2-40B4-BE49-F238E27FC236}">
                <a16:creationId xmlns:a16="http://schemas.microsoft.com/office/drawing/2014/main" id="{F67B191A-DCD8-ADEA-66CE-637C2D54DEE3}"/>
              </a:ext>
            </a:extLst>
          </p:cNvPr>
          <p:cNvPicPr>
            <a:picLocks noChangeAspect="1"/>
          </p:cNvPicPr>
          <p:nvPr>
            <p:custDataLst>
              <p:tags r:id="rId5"/>
            </p:custDataLst>
          </p:nvPr>
        </p:nvPicPr>
        <p:blipFill>
          <a:blip r:embed="rId12"/>
          <a:stretch>
            <a:fillRect/>
          </a:stretch>
        </p:blipFill>
        <p:spPr>
          <a:xfrm>
            <a:off x="9448800" y="6244067"/>
            <a:ext cx="1598342" cy="248808"/>
          </a:xfrm>
          <a:prstGeom prst="rect">
            <a:avLst/>
          </a:prstGeom>
        </p:spPr>
      </p:pic>
      <p:cxnSp>
        <p:nvCxnSpPr>
          <p:cNvPr id="29" name="Straight Arrow Connector 28">
            <a:extLst>
              <a:ext uri="{FF2B5EF4-FFF2-40B4-BE49-F238E27FC236}">
                <a16:creationId xmlns:a16="http://schemas.microsoft.com/office/drawing/2014/main" id="{CBBE173A-6CF6-9B92-AD2A-D57BACD9188D}"/>
              </a:ext>
            </a:extLst>
          </p:cNvPr>
          <p:cNvCxnSpPr/>
          <p:nvPr/>
        </p:nvCxnSpPr>
        <p:spPr>
          <a:xfrm>
            <a:off x="8295861" y="6202017"/>
            <a:ext cx="954156" cy="0"/>
          </a:xfrm>
          <a:prstGeom prst="straightConnector1">
            <a:avLst/>
          </a:prstGeom>
          <a:ln w="4445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38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6FF94-ABC4-8565-9DA1-2F7FD61D92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84C1FE-178E-3049-04EF-01744E643BD3}"/>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PPO </a:t>
            </a:r>
            <a:r>
              <a:rPr lang="en-US" b="1" dirty="0" err="1">
                <a:latin typeface="Source Sans Pro Light" panose="020B0303030403020204" pitchFamily="34" charset="0"/>
                <a:ea typeface="Source Sans Pro Light" panose="020B0303030403020204" pitchFamily="34" charset="0"/>
              </a:rPr>
              <a:t>v.s</a:t>
            </a:r>
            <a:r>
              <a:rPr lang="en-US" b="1" dirty="0">
                <a:latin typeface="Source Sans Pro Light" panose="020B0303030403020204" pitchFamily="34" charset="0"/>
                <a:ea typeface="Source Sans Pro Light" panose="020B0303030403020204" pitchFamily="34" charset="0"/>
              </a:rPr>
              <a:t>. GRPO</a:t>
            </a:r>
          </a:p>
        </p:txBody>
      </p:sp>
      <p:sp>
        <p:nvSpPr>
          <p:cNvPr id="14" name="TextBox 13">
            <a:extLst>
              <a:ext uri="{FF2B5EF4-FFF2-40B4-BE49-F238E27FC236}">
                <a16:creationId xmlns:a16="http://schemas.microsoft.com/office/drawing/2014/main" id="{D5484333-6040-ED5A-A836-077E197483EB}"/>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Shao, </a:t>
            </a:r>
            <a:r>
              <a:rPr lang="en-US" sz="1400" dirty="0" err="1">
                <a:latin typeface="Source Sans Pro Light" panose="020B0303030403020204" pitchFamily="34" charset="0"/>
                <a:ea typeface="Source Sans Pro Light" panose="020B0303030403020204" pitchFamily="34" charset="0"/>
              </a:rPr>
              <a:t>Zhihong</a:t>
            </a:r>
            <a:r>
              <a:rPr lang="en-US" sz="1400" dirty="0">
                <a:latin typeface="Source Sans Pro Light" panose="020B0303030403020204" pitchFamily="34" charset="0"/>
                <a:ea typeface="Source Sans Pro Light" panose="020B0303030403020204" pitchFamily="34" charset="0"/>
              </a:rPr>
              <a:t>, et al. "</a:t>
            </a:r>
            <a:r>
              <a:rPr lang="en-US" sz="1400" dirty="0" err="1">
                <a:latin typeface="Source Sans Pro Light" panose="020B0303030403020204" pitchFamily="34" charset="0"/>
                <a:ea typeface="Source Sans Pro Light" panose="020B0303030403020204" pitchFamily="34" charset="0"/>
              </a:rPr>
              <a:t>Deepseekmath</a:t>
            </a:r>
            <a:r>
              <a:rPr lang="en-US" sz="1400" dirty="0">
                <a:latin typeface="Source Sans Pro Light" panose="020B0303030403020204" pitchFamily="34" charset="0"/>
                <a:ea typeface="Source Sans Pro Light" panose="020B0303030403020204" pitchFamily="34" charset="0"/>
              </a:rPr>
              <a:t>: Pushing the limits of mathematical reasoning in open language models." </a:t>
            </a:r>
            <a:r>
              <a:rPr lang="en-US" sz="1400" dirty="0" err="1">
                <a:latin typeface="Source Sans Pro Light" panose="020B0303030403020204" pitchFamily="34" charset="0"/>
                <a:ea typeface="Source Sans Pro Light" panose="020B0303030403020204" pitchFamily="34" charset="0"/>
              </a:rPr>
              <a:t>arXiv</a:t>
            </a:r>
            <a:r>
              <a:rPr lang="en-US" sz="1400" dirty="0">
                <a:latin typeface="Source Sans Pro Light" panose="020B0303030403020204" pitchFamily="34" charset="0"/>
                <a:ea typeface="Source Sans Pro Light" panose="020B0303030403020204" pitchFamily="34" charset="0"/>
              </a:rPr>
              <a:t> preprint arXiv:2402.03300 (2024).</a:t>
            </a:r>
          </a:p>
        </p:txBody>
      </p:sp>
      <p:pic>
        <p:nvPicPr>
          <p:cNvPr id="6" name="Picture 5">
            <a:extLst>
              <a:ext uri="{FF2B5EF4-FFF2-40B4-BE49-F238E27FC236}">
                <a16:creationId xmlns:a16="http://schemas.microsoft.com/office/drawing/2014/main" id="{C0F6CC41-7C75-B485-0398-C3643D27BF98}"/>
              </a:ext>
            </a:extLst>
          </p:cNvPr>
          <p:cNvPicPr>
            <a:picLocks noChangeAspect="1"/>
          </p:cNvPicPr>
          <p:nvPr/>
        </p:nvPicPr>
        <p:blipFill>
          <a:blip r:embed="rId3"/>
          <a:stretch>
            <a:fillRect/>
          </a:stretch>
        </p:blipFill>
        <p:spPr>
          <a:xfrm>
            <a:off x="1466621" y="1655233"/>
            <a:ext cx="9258756" cy="4234624"/>
          </a:xfrm>
          <a:prstGeom prst="rect">
            <a:avLst/>
          </a:prstGeom>
        </p:spPr>
      </p:pic>
      <p:sp>
        <p:nvSpPr>
          <p:cNvPr id="7" name="TextBox 6">
            <a:extLst>
              <a:ext uri="{FF2B5EF4-FFF2-40B4-BE49-F238E27FC236}">
                <a16:creationId xmlns:a16="http://schemas.microsoft.com/office/drawing/2014/main" id="{B44AD0C8-276D-3438-F5B4-EC49DF75B55B}"/>
              </a:ext>
            </a:extLst>
          </p:cNvPr>
          <p:cNvSpPr txBox="1"/>
          <p:nvPr/>
        </p:nvSpPr>
        <p:spPr>
          <a:xfrm>
            <a:off x="2112376" y="5960767"/>
            <a:ext cx="7967245" cy="646331"/>
          </a:xfrm>
          <a:prstGeom prst="rect">
            <a:avLst/>
          </a:prstGeom>
          <a:noFill/>
        </p:spPr>
        <p:txBody>
          <a:bodyPr wrap="none" rtlCol="0">
            <a:spAutoFit/>
          </a:bodyPr>
          <a:lstStyle/>
          <a:p>
            <a:pPr algn="ctr"/>
            <a:r>
              <a:rPr lang="en-US" dirty="0">
                <a:latin typeface="Source Sans Pro Light" panose="020B0303030403020204" pitchFamily="34" charset="0"/>
                <a:ea typeface="Source Sans Pro Light" panose="020B0303030403020204" pitchFamily="34" charset="0"/>
              </a:rPr>
              <a:t>Demonstration of PPO and our GRPO. GRPO foregoes the value model, instead</a:t>
            </a:r>
          </a:p>
          <a:p>
            <a:pPr algn="ctr"/>
            <a:r>
              <a:rPr lang="en-US" dirty="0">
                <a:latin typeface="Source Sans Pro Light" panose="020B0303030403020204" pitchFamily="34" charset="0"/>
                <a:ea typeface="Source Sans Pro Light" panose="020B0303030403020204" pitchFamily="34" charset="0"/>
              </a:rPr>
              <a:t>estimating the baseline from group scores, significantly reducing training resources.</a:t>
            </a:r>
          </a:p>
        </p:txBody>
      </p:sp>
    </p:spTree>
    <p:extLst>
      <p:ext uri="{BB962C8B-B14F-4D97-AF65-F5344CB8AC3E}">
        <p14:creationId xmlns:p14="http://schemas.microsoft.com/office/powerpoint/2010/main" val="428561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9DA5D-1EF9-EE9E-2BAC-F39A5369CC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01DC02-C901-F40A-D8CB-40B1D2E0B2FB}"/>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PPO </a:t>
            </a:r>
            <a:r>
              <a:rPr lang="en-US" b="1" dirty="0" err="1">
                <a:latin typeface="Source Sans Pro Light" panose="020B0303030403020204" pitchFamily="34" charset="0"/>
                <a:ea typeface="Source Sans Pro Light" panose="020B0303030403020204" pitchFamily="34" charset="0"/>
              </a:rPr>
              <a:t>v.s</a:t>
            </a:r>
            <a:r>
              <a:rPr lang="en-US" b="1" dirty="0">
                <a:latin typeface="Source Sans Pro Light" panose="020B0303030403020204" pitchFamily="34" charset="0"/>
                <a:ea typeface="Source Sans Pro Light" panose="020B0303030403020204" pitchFamily="34" charset="0"/>
              </a:rPr>
              <a:t>. GRPO</a:t>
            </a:r>
          </a:p>
        </p:txBody>
      </p:sp>
      <p:sp>
        <p:nvSpPr>
          <p:cNvPr id="14" name="TextBox 13">
            <a:extLst>
              <a:ext uri="{FF2B5EF4-FFF2-40B4-BE49-F238E27FC236}">
                <a16:creationId xmlns:a16="http://schemas.microsoft.com/office/drawing/2014/main" id="{19D53A6D-3D0A-7796-46AB-BE23C134F804}"/>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Shao, </a:t>
            </a:r>
            <a:r>
              <a:rPr lang="en-US" sz="1400" dirty="0" err="1">
                <a:latin typeface="Source Sans Pro Light" panose="020B0303030403020204" pitchFamily="34" charset="0"/>
                <a:ea typeface="Source Sans Pro Light" panose="020B0303030403020204" pitchFamily="34" charset="0"/>
              </a:rPr>
              <a:t>Zhihong</a:t>
            </a:r>
            <a:r>
              <a:rPr lang="en-US" sz="1400" dirty="0">
                <a:latin typeface="Source Sans Pro Light" panose="020B0303030403020204" pitchFamily="34" charset="0"/>
                <a:ea typeface="Source Sans Pro Light" panose="020B0303030403020204" pitchFamily="34" charset="0"/>
              </a:rPr>
              <a:t>, et al. "</a:t>
            </a:r>
            <a:r>
              <a:rPr lang="en-US" sz="1400" dirty="0" err="1">
                <a:latin typeface="Source Sans Pro Light" panose="020B0303030403020204" pitchFamily="34" charset="0"/>
                <a:ea typeface="Source Sans Pro Light" panose="020B0303030403020204" pitchFamily="34" charset="0"/>
              </a:rPr>
              <a:t>Deepseekmath</a:t>
            </a:r>
            <a:r>
              <a:rPr lang="en-US" sz="1400" dirty="0">
                <a:latin typeface="Source Sans Pro Light" panose="020B0303030403020204" pitchFamily="34" charset="0"/>
                <a:ea typeface="Source Sans Pro Light" panose="020B0303030403020204" pitchFamily="34" charset="0"/>
              </a:rPr>
              <a:t>: Pushing the limits of mathematical reasoning in open language models." </a:t>
            </a:r>
            <a:r>
              <a:rPr lang="en-US" sz="1400" dirty="0" err="1">
                <a:latin typeface="Source Sans Pro Light" panose="020B0303030403020204" pitchFamily="34" charset="0"/>
                <a:ea typeface="Source Sans Pro Light" panose="020B0303030403020204" pitchFamily="34" charset="0"/>
              </a:rPr>
              <a:t>arXiv</a:t>
            </a:r>
            <a:r>
              <a:rPr lang="en-US" sz="1400" dirty="0">
                <a:latin typeface="Source Sans Pro Light" panose="020B0303030403020204" pitchFamily="34" charset="0"/>
                <a:ea typeface="Source Sans Pro Light" panose="020B0303030403020204" pitchFamily="34" charset="0"/>
              </a:rPr>
              <a:t> preprint arXiv:2402.03300 (2024).</a:t>
            </a:r>
          </a:p>
        </p:txBody>
      </p:sp>
      <p:pic>
        <p:nvPicPr>
          <p:cNvPr id="3" name="Picture 2">
            <a:extLst>
              <a:ext uri="{FF2B5EF4-FFF2-40B4-BE49-F238E27FC236}">
                <a16:creationId xmlns:a16="http://schemas.microsoft.com/office/drawing/2014/main" id="{6858304C-5925-26E9-69EA-F084DD832231}"/>
              </a:ext>
            </a:extLst>
          </p:cNvPr>
          <p:cNvPicPr>
            <a:picLocks noChangeAspect="1"/>
          </p:cNvPicPr>
          <p:nvPr/>
        </p:nvPicPr>
        <p:blipFill>
          <a:blip r:embed="rId3"/>
          <a:stretch>
            <a:fillRect/>
          </a:stretch>
        </p:blipFill>
        <p:spPr>
          <a:xfrm>
            <a:off x="1144304" y="1721234"/>
            <a:ext cx="10202864" cy="996428"/>
          </a:xfrm>
          <a:prstGeom prst="rect">
            <a:avLst/>
          </a:prstGeom>
        </p:spPr>
      </p:pic>
      <p:pic>
        <p:nvPicPr>
          <p:cNvPr id="4" name="Picture 3">
            <a:extLst>
              <a:ext uri="{FF2B5EF4-FFF2-40B4-BE49-F238E27FC236}">
                <a16:creationId xmlns:a16="http://schemas.microsoft.com/office/drawing/2014/main" id="{B4B43621-E148-2CDC-7005-C0A3BB83B980}"/>
              </a:ext>
            </a:extLst>
          </p:cNvPr>
          <p:cNvPicPr>
            <a:picLocks noChangeAspect="1"/>
          </p:cNvPicPr>
          <p:nvPr/>
        </p:nvPicPr>
        <p:blipFill>
          <a:blip r:embed="rId4"/>
          <a:stretch>
            <a:fillRect/>
          </a:stretch>
        </p:blipFill>
        <p:spPr>
          <a:xfrm>
            <a:off x="4000500" y="2795430"/>
            <a:ext cx="3886200" cy="812800"/>
          </a:xfrm>
          <a:prstGeom prst="rect">
            <a:avLst/>
          </a:prstGeom>
        </p:spPr>
      </p:pic>
      <p:pic>
        <p:nvPicPr>
          <p:cNvPr id="5" name="Picture 4">
            <a:extLst>
              <a:ext uri="{FF2B5EF4-FFF2-40B4-BE49-F238E27FC236}">
                <a16:creationId xmlns:a16="http://schemas.microsoft.com/office/drawing/2014/main" id="{59F70550-FCC2-7AEB-C7B2-4BA71652280F}"/>
              </a:ext>
            </a:extLst>
          </p:cNvPr>
          <p:cNvPicPr>
            <a:picLocks noChangeAspect="1"/>
          </p:cNvPicPr>
          <p:nvPr/>
        </p:nvPicPr>
        <p:blipFill>
          <a:blip r:embed="rId5"/>
          <a:stretch>
            <a:fillRect/>
          </a:stretch>
        </p:blipFill>
        <p:spPr>
          <a:xfrm>
            <a:off x="1173384" y="4254561"/>
            <a:ext cx="10256385" cy="1325563"/>
          </a:xfrm>
          <a:prstGeom prst="rect">
            <a:avLst/>
          </a:prstGeom>
        </p:spPr>
      </p:pic>
      <p:pic>
        <p:nvPicPr>
          <p:cNvPr id="8" name="Picture 7">
            <a:extLst>
              <a:ext uri="{FF2B5EF4-FFF2-40B4-BE49-F238E27FC236}">
                <a16:creationId xmlns:a16="http://schemas.microsoft.com/office/drawing/2014/main" id="{BBBBB306-3F20-5E9F-07BF-CD9C9D6FC117}"/>
              </a:ext>
            </a:extLst>
          </p:cNvPr>
          <p:cNvPicPr>
            <a:picLocks noChangeAspect="1"/>
          </p:cNvPicPr>
          <p:nvPr/>
        </p:nvPicPr>
        <p:blipFill>
          <a:blip r:embed="rId6"/>
          <a:stretch>
            <a:fillRect/>
          </a:stretch>
        </p:blipFill>
        <p:spPr>
          <a:xfrm>
            <a:off x="3060700" y="5580124"/>
            <a:ext cx="5765800" cy="838200"/>
          </a:xfrm>
          <a:prstGeom prst="rect">
            <a:avLst/>
          </a:prstGeom>
        </p:spPr>
      </p:pic>
      <p:cxnSp>
        <p:nvCxnSpPr>
          <p:cNvPr id="10" name="Straight Connector 9">
            <a:extLst>
              <a:ext uri="{FF2B5EF4-FFF2-40B4-BE49-F238E27FC236}">
                <a16:creationId xmlns:a16="http://schemas.microsoft.com/office/drawing/2014/main" id="{4F7BAAB0-B2E8-0F8A-3AC0-7DF6E573C190}"/>
              </a:ext>
            </a:extLst>
          </p:cNvPr>
          <p:cNvCxnSpPr/>
          <p:nvPr/>
        </p:nvCxnSpPr>
        <p:spPr>
          <a:xfrm>
            <a:off x="996287" y="3794078"/>
            <a:ext cx="10433482" cy="0"/>
          </a:xfrm>
          <a:prstGeom prst="line">
            <a:avLst/>
          </a:prstGeom>
          <a:ln w="3492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8661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F02FD-D0B4-C76C-A319-4CBD8EC154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EB6050-3A51-F6DE-9EBE-5E0E6F8ED1D2}"/>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PPO </a:t>
            </a:r>
            <a:r>
              <a:rPr lang="en-US" b="1" dirty="0" err="1">
                <a:latin typeface="Source Sans Pro Light" panose="020B0303030403020204" pitchFamily="34" charset="0"/>
                <a:ea typeface="Source Sans Pro Light" panose="020B0303030403020204" pitchFamily="34" charset="0"/>
              </a:rPr>
              <a:t>v.s</a:t>
            </a:r>
            <a:r>
              <a:rPr lang="en-US" b="1" dirty="0">
                <a:latin typeface="Source Sans Pro Light" panose="020B0303030403020204" pitchFamily="34" charset="0"/>
                <a:ea typeface="Source Sans Pro Light" panose="020B0303030403020204" pitchFamily="34" charset="0"/>
              </a:rPr>
              <a:t>. GRPO</a:t>
            </a:r>
          </a:p>
        </p:txBody>
      </p:sp>
      <p:sp>
        <p:nvSpPr>
          <p:cNvPr id="14" name="TextBox 13">
            <a:extLst>
              <a:ext uri="{FF2B5EF4-FFF2-40B4-BE49-F238E27FC236}">
                <a16:creationId xmlns:a16="http://schemas.microsoft.com/office/drawing/2014/main" id="{1F452F99-75CF-5EE1-793A-C191595E6758}"/>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Shao, </a:t>
            </a:r>
            <a:r>
              <a:rPr lang="en-US" sz="1400" dirty="0" err="1">
                <a:latin typeface="Source Sans Pro Light" panose="020B0303030403020204" pitchFamily="34" charset="0"/>
                <a:ea typeface="Source Sans Pro Light" panose="020B0303030403020204" pitchFamily="34" charset="0"/>
              </a:rPr>
              <a:t>Zhihong</a:t>
            </a:r>
            <a:r>
              <a:rPr lang="en-US" sz="1400" dirty="0">
                <a:latin typeface="Source Sans Pro Light" panose="020B0303030403020204" pitchFamily="34" charset="0"/>
                <a:ea typeface="Source Sans Pro Light" panose="020B0303030403020204" pitchFamily="34" charset="0"/>
              </a:rPr>
              <a:t>, et al. "</a:t>
            </a:r>
            <a:r>
              <a:rPr lang="en-US" sz="1400" dirty="0" err="1">
                <a:latin typeface="Source Sans Pro Light" panose="020B0303030403020204" pitchFamily="34" charset="0"/>
                <a:ea typeface="Source Sans Pro Light" panose="020B0303030403020204" pitchFamily="34" charset="0"/>
              </a:rPr>
              <a:t>Deepseekmath</a:t>
            </a:r>
            <a:r>
              <a:rPr lang="en-US" sz="1400" dirty="0">
                <a:latin typeface="Source Sans Pro Light" panose="020B0303030403020204" pitchFamily="34" charset="0"/>
                <a:ea typeface="Source Sans Pro Light" panose="020B0303030403020204" pitchFamily="34" charset="0"/>
              </a:rPr>
              <a:t>: Pushing the limits of mathematical reasoning in open language models." </a:t>
            </a:r>
            <a:r>
              <a:rPr lang="en-US" sz="1400" dirty="0" err="1">
                <a:latin typeface="Source Sans Pro Light" panose="020B0303030403020204" pitchFamily="34" charset="0"/>
                <a:ea typeface="Source Sans Pro Light" panose="020B0303030403020204" pitchFamily="34" charset="0"/>
              </a:rPr>
              <a:t>arXiv</a:t>
            </a:r>
            <a:r>
              <a:rPr lang="en-US" sz="1400" dirty="0">
                <a:latin typeface="Source Sans Pro Light" panose="020B0303030403020204" pitchFamily="34" charset="0"/>
                <a:ea typeface="Source Sans Pro Light" panose="020B0303030403020204" pitchFamily="34" charset="0"/>
              </a:rPr>
              <a:t> preprint arXiv:2402.03300 (2024).</a:t>
            </a:r>
          </a:p>
        </p:txBody>
      </p:sp>
      <p:pic>
        <p:nvPicPr>
          <p:cNvPr id="6" name="Picture 5">
            <a:extLst>
              <a:ext uri="{FF2B5EF4-FFF2-40B4-BE49-F238E27FC236}">
                <a16:creationId xmlns:a16="http://schemas.microsoft.com/office/drawing/2014/main" id="{FD8DE499-FBA1-6AE8-8B21-B2E2361F4E62}"/>
              </a:ext>
            </a:extLst>
          </p:cNvPr>
          <p:cNvPicPr>
            <a:picLocks noChangeAspect="1"/>
          </p:cNvPicPr>
          <p:nvPr/>
        </p:nvPicPr>
        <p:blipFill>
          <a:blip r:embed="rId3"/>
          <a:stretch>
            <a:fillRect/>
          </a:stretch>
        </p:blipFill>
        <p:spPr>
          <a:xfrm>
            <a:off x="981500" y="1690688"/>
            <a:ext cx="10376185" cy="4628225"/>
          </a:xfrm>
          <a:prstGeom prst="rect">
            <a:avLst/>
          </a:prstGeom>
        </p:spPr>
      </p:pic>
    </p:spTree>
    <p:extLst>
      <p:ext uri="{BB962C8B-B14F-4D97-AF65-F5344CB8AC3E}">
        <p14:creationId xmlns:p14="http://schemas.microsoft.com/office/powerpoint/2010/main" val="2034310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3E35C9-7757-638F-4615-F9CD4F6A1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E087E5-AB97-5CDA-1919-AEA3E372B2B3}"/>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E4B54A04-18F0-3073-3E68-F9B77DF84107}"/>
              </a:ext>
            </a:extLst>
          </p:cNvPr>
          <p:cNvSpPr>
            <a:spLocks noGrp="1"/>
          </p:cNvSpPr>
          <p:nvPr>
            <p:ph idx="1"/>
          </p:nvPr>
        </p:nvSpPr>
        <p:spPr/>
        <p:txBody>
          <a:bodyPr>
            <a:normAutofit lnSpcReduction="10000"/>
          </a:bodyPr>
          <a:lstStyle/>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Reinforcement Learning Algorithm</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Group Relative Policy Optimization (GRPO)</a:t>
            </a:r>
          </a:p>
          <a:p>
            <a:r>
              <a:rPr lang="en-US" sz="3200" dirty="0">
                <a:latin typeface="Source Sans Pro Light" panose="020B0303030403020204" pitchFamily="34" charset="0"/>
                <a:ea typeface="Source Sans Pro Light" panose="020B0303030403020204" pitchFamily="34" charset="0"/>
              </a:rPr>
              <a:t> Reward Modeling</a:t>
            </a:r>
          </a:p>
          <a:p>
            <a:pPr lvl="1"/>
            <a:r>
              <a:rPr lang="en-US" sz="2800" dirty="0">
                <a:latin typeface="Source Sans Pro Light" panose="020B0303030403020204" pitchFamily="34" charset="0"/>
                <a:ea typeface="Source Sans Pro Light" panose="020B0303030403020204" pitchFamily="34" charset="0"/>
              </a:rPr>
              <a:t>Accuracy rewards</a:t>
            </a:r>
          </a:p>
          <a:p>
            <a:pPr lvl="1"/>
            <a:r>
              <a:rPr lang="en-US" sz="2800" dirty="0">
                <a:latin typeface="Source Sans Pro Light" panose="020B0303030403020204" pitchFamily="34" charset="0"/>
                <a:ea typeface="Source Sans Pro Light" panose="020B0303030403020204" pitchFamily="34" charset="0"/>
              </a:rPr>
              <a:t>Format rewards</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Training Template</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2268841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CCBD6B-8457-7E4F-78AC-E2DAA12596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E58BB-EB1E-BFA2-4AD1-C5E8ABA6C1B8}"/>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Reward Modeling</a:t>
            </a:r>
          </a:p>
        </p:txBody>
      </p:sp>
      <p:sp>
        <p:nvSpPr>
          <p:cNvPr id="3" name="Content Placeholder 2">
            <a:extLst>
              <a:ext uri="{FF2B5EF4-FFF2-40B4-BE49-F238E27FC236}">
                <a16:creationId xmlns:a16="http://schemas.microsoft.com/office/drawing/2014/main" id="{BF5D3DFE-B57E-C0D7-1AEA-C057EEA9287B}"/>
              </a:ext>
            </a:extLst>
          </p:cNvPr>
          <p:cNvSpPr>
            <a:spLocks noGrp="1"/>
          </p:cNvSpPr>
          <p:nvPr>
            <p:ph idx="1"/>
          </p:nvPr>
        </p:nvSpPr>
        <p:spPr/>
        <p:txBody>
          <a:bodyPr>
            <a:normAutofit/>
          </a:bodyPr>
          <a:lstStyle/>
          <a:p>
            <a:pPr>
              <a:spcBef>
                <a:spcPts val="600"/>
              </a:spcBef>
              <a:spcAft>
                <a:spcPts val="600"/>
              </a:spcAft>
            </a:pPr>
            <a:r>
              <a:rPr lang="en-US" sz="3200" b="1" dirty="0">
                <a:latin typeface="Source Sans Pro Light" panose="020B0303030403020204" pitchFamily="34" charset="0"/>
                <a:ea typeface="Source Sans Pro Light" panose="020B0303030403020204" pitchFamily="34" charset="0"/>
              </a:rPr>
              <a:t>Rule-based</a:t>
            </a:r>
            <a:r>
              <a:rPr lang="en-US" sz="3200" dirty="0">
                <a:latin typeface="Source Sans Pro Light" panose="020B0303030403020204" pitchFamily="34" charset="0"/>
                <a:ea typeface="Source Sans Pro Light" panose="020B0303030403020204" pitchFamily="34" charset="0"/>
              </a:rPr>
              <a:t> reward system is used to train DeepSeek-R1-Zero.</a:t>
            </a:r>
          </a:p>
          <a:p>
            <a:pPr lvl="1">
              <a:spcBef>
                <a:spcPts val="600"/>
              </a:spcBef>
              <a:spcAft>
                <a:spcPts val="600"/>
              </a:spcAft>
            </a:pPr>
            <a:r>
              <a:rPr lang="en-US" sz="2800" b="1" dirty="0">
                <a:latin typeface="Source Sans Pro Light" panose="020B0303030403020204" pitchFamily="34" charset="0"/>
                <a:ea typeface="Source Sans Pro Light" panose="020B0303030403020204" pitchFamily="34" charset="0"/>
              </a:rPr>
              <a:t>Accuracy rewards</a:t>
            </a:r>
            <a:r>
              <a:rPr lang="en-US" sz="2800" dirty="0">
                <a:latin typeface="Source Sans Pro Light" panose="020B0303030403020204" pitchFamily="34" charset="0"/>
                <a:ea typeface="Source Sans Pro Light" panose="020B0303030403020204" pitchFamily="34" charset="0"/>
              </a:rPr>
              <a:t>: evaluates whether the response is correct or not.</a:t>
            </a:r>
          </a:p>
          <a:p>
            <a:pPr lvl="2">
              <a:spcBef>
                <a:spcPts val="600"/>
              </a:spcBef>
              <a:spcAft>
                <a:spcPts val="600"/>
              </a:spcAft>
            </a:pPr>
            <a:r>
              <a:rPr lang="en-US" sz="2400" dirty="0">
                <a:latin typeface="Source Sans Pro Light" panose="020B0303030403020204" pitchFamily="34" charset="0"/>
                <a:ea typeface="Source Sans Pro Light" panose="020B0303030403020204" pitchFamily="34" charset="0"/>
              </a:rPr>
              <a:t>E.g. For math problems, require the model to provide final answer in a specified format (e.g. within a box</a:t>
            </a:r>
            <a:r>
              <a:rPr lang="en-US" sz="2400" baseline="30000" dirty="0">
                <a:latin typeface="Source Sans Pro Light" panose="020B0303030403020204" pitchFamily="34" charset="0"/>
                <a:ea typeface="Source Sans Pro Light" panose="020B0303030403020204" pitchFamily="34" charset="0"/>
              </a:rPr>
              <a:t>1</a:t>
            </a:r>
            <a:r>
              <a:rPr lang="en-US" sz="2400" dirty="0">
                <a:latin typeface="Source Sans Pro Light" panose="020B0303030403020204" pitchFamily="34" charset="0"/>
                <a:ea typeface="Source Sans Pro Light" panose="020B0303030403020204" pitchFamily="34" charset="0"/>
              </a:rPr>
              <a:t>) or for </a:t>
            </a:r>
            <a:r>
              <a:rPr lang="en-US" sz="2400" dirty="0" err="1">
                <a:latin typeface="Source Sans Pro Light" panose="020B0303030403020204" pitchFamily="34" charset="0"/>
                <a:ea typeface="Source Sans Pro Light" panose="020B0303030403020204" pitchFamily="34" charset="0"/>
              </a:rPr>
              <a:t>LeetCode</a:t>
            </a:r>
            <a:r>
              <a:rPr lang="en-US" sz="2400" dirty="0">
                <a:latin typeface="Source Sans Pro Light" panose="020B0303030403020204" pitchFamily="34" charset="0"/>
                <a:ea typeface="Source Sans Pro Light" panose="020B0303030403020204" pitchFamily="34" charset="0"/>
              </a:rPr>
              <a:t> problems, use compiler generated feedback based on predefined test cases.</a:t>
            </a:r>
          </a:p>
          <a:p>
            <a:pPr lvl="1">
              <a:spcBef>
                <a:spcPts val="600"/>
              </a:spcBef>
              <a:spcAft>
                <a:spcPts val="600"/>
              </a:spcAft>
            </a:pPr>
            <a:r>
              <a:rPr lang="en-US" sz="2800" b="1" dirty="0">
                <a:latin typeface="Source Sans Pro Light" panose="020B0303030403020204" pitchFamily="34" charset="0"/>
                <a:ea typeface="Source Sans Pro Light" panose="020B0303030403020204" pitchFamily="34" charset="0"/>
              </a:rPr>
              <a:t>Format rewards: </a:t>
            </a:r>
            <a:r>
              <a:rPr lang="en-US" sz="2800" dirty="0">
                <a:latin typeface="Source Sans Pro Light" panose="020B0303030403020204" pitchFamily="34" charset="0"/>
                <a:ea typeface="Source Sans Pro Light" panose="020B0303030403020204" pitchFamily="34" charset="0"/>
              </a:rPr>
              <a:t>enforces the model to put its thinking process between ‘&lt;think&gt;’ and ‘&lt;/think&gt;’ tags.</a:t>
            </a:r>
            <a:endParaRPr lang="en-US" sz="2800" b="1" dirty="0">
              <a:latin typeface="Source Sans Pro Light" panose="020B0303030403020204" pitchFamily="34" charset="0"/>
              <a:ea typeface="Source Sans Pro Light" panose="020B0303030403020204" pitchFamily="34" charset="0"/>
            </a:endParaRPr>
          </a:p>
          <a:p>
            <a:pPr lvl="1"/>
            <a:endParaRPr lang="en-US" sz="2800" dirty="0">
              <a:latin typeface="Source Sans Pro Light" panose="020B0303030403020204" pitchFamily="34" charset="0"/>
              <a:ea typeface="Source Sans Pro Light" panose="020B0303030403020204" pitchFamily="34" charset="0"/>
            </a:endParaRPr>
          </a:p>
        </p:txBody>
      </p:sp>
      <p:sp>
        <p:nvSpPr>
          <p:cNvPr id="4" name="TextBox 3">
            <a:extLst>
              <a:ext uri="{FF2B5EF4-FFF2-40B4-BE49-F238E27FC236}">
                <a16:creationId xmlns:a16="http://schemas.microsoft.com/office/drawing/2014/main" id="{7B8D65B7-5DB1-609B-B08E-C7AC794D281B}"/>
              </a:ext>
            </a:extLst>
          </p:cNvPr>
          <p:cNvSpPr txBox="1"/>
          <p:nvPr/>
        </p:nvSpPr>
        <p:spPr>
          <a:xfrm>
            <a:off x="-76200" y="6607098"/>
            <a:ext cx="12039600" cy="307777"/>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 </a:t>
            </a:r>
            <a:r>
              <a:rPr lang="en-US" sz="1400" dirty="0">
                <a:latin typeface="Source Sans Pro Light" panose="020B0303030403020204" pitchFamily="34" charset="0"/>
                <a:ea typeface="Source Sans Pro Light" panose="020B0303030403020204" pitchFamily="34" charset="0"/>
                <a:hlinkClick r:id="rId3"/>
              </a:rPr>
              <a:t>https://github.com/volcengine/verl/blob/main/verl/utils/reward_score/math.py#L17</a:t>
            </a:r>
            <a:r>
              <a:rPr lang="en-US" sz="1400" dirty="0">
                <a:latin typeface="Source Sans Pro Light" panose="020B0303030403020204" pitchFamily="34" charset="0"/>
                <a:ea typeface="Source Sans Pro Light" panose="020B0303030403020204" pitchFamily="34" charset="0"/>
              </a:rPr>
              <a:t> </a:t>
            </a:r>
          </a:p>
        </p:txBody>
      </p:sp>
    </p:spTree>
    <p:extLst>
      <p:ext uri="{BB962C8B-B14F-4D97-AF65-F5344CB8AC3E}">
        <p14:creationId xmlns:p14="http://schemas.microsoft.com/office/powerpoint/2010/main" val="1977493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6BC70-9EB2-6DDE-DA81-C6E5892C7C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74FEAE-E48A-4E81-C570-74708A2F4E54}"/>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1F4E78A4-6FB2-E973-2A3A-31522B71B5F6}"/>
              </a:ext>
            </a:extLst>
          </p:cNvPr>
          <p:cNvSpPr>
            <a:spLocks noGrp="1"/>
          </p:cNvSpPr>
          <p:nvPr>
            <p:ph idx="1"/>
          </p:nvPr>
        </p:nvSpPr>
        <p:spPr/>
        <p:txBody>
          <a:bodyPr>
            <a:normAutofit lnSpcReduction="10000"/>
          </a:bodyPr>
          <a:lstStyle/>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Reinforcement Learning Algorithm</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Group Relative Policy Optimization</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 Reward Modeling</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Accuracy rewards</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Format rewards</a:t>
            </a:r>
          </a:p>
          <a:p>
            <a:r>
              <a:rPr lang="en-US" sz="3200" dirty="0">
                <a:latin typeface="Source Sans Pro Light" panose="020B0303030403020204" pitchFamily="34" charset="0"/>
                <a:ea typeface="Source Sans Pro Light" panose="020B0303030403020204" pitchFamily="34" charset="0"/>
              </a:rPr>
              <a:t>Training Template</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3614944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69192-0F51-D37E-CD8F-DA9907525D04}"/>
              </a:ext>
            </a:extLst>
          </p:cNvPr>
          <p:cNvSpPr>
            <a:spLocks noGrp="1"/>
          </p:cNvSpPr>
          <p:nvPr>
            <p:ph type="title"/>
          </p:nvPr>
        </p:nvSpPr>
        <p:spPr/>
        <p:txBody>
          <a:bodyPr/>
          <a:lstStyle/>
          <a:p>
            <a:r>
              <a:rPr lang="en-US" sz="4400" b="1" dirty="0">
                <a:latin typeface="Source Sans Pro Light" panose="020B0303030403020204" pitchFamily="34" charset="0"/>
                <a:ea typeface="Source Sans Pro Light" panose="020B0303030403020204" pitchFamily="34" charset="0"/>
              </a:rPr>
              <a:t>Training Template</a:t>
            </a:r>
            <a:endParaRPr lang="en-US" b="1" dirty="0"/>
          </a:p>
        </p:txBody>
      </p:sp>
      <p:sp>
        <p:nvSpPr>
          <p:cNvPr id="3" name="Content Placeholder 2">
            <a:extLst>
              <a:ext uri="{FF2B5EF4-FFF2-40B4-BE49-F238E27FC236}">
                <a16:creationId xmlns:a16="http://schemas.microsoft.com/office/drawing/2014/main" id="{BB390202-EF4D-EB66-C15D-0EA043804028}"/>
              </a:ext>
            </a:extLst>
          </p:cNvPr>
          <p:cNvSpPr>
            <a:spLocks noGrp="1"/>
          </p:cNvSpPr>
          <p:nvPr>
            <p:ph idx="1"/>
          </p:nvPr>
        </p:nvSpPr>
        <p:spPr/>
        <p:txBody>
          <a:bodyPr>
            <a:normAutofit/>
          </a:bodyPr>
          <a:lstStyle/>
          <a:p>
            <a:pPr marL="0" indent="0" algn="ctr">
              <a:buNone/>
            </a:pPr>
            <a:endParaRPr lang="en-US" sz="2400" dirty="0">
              <a:latin typeface="Source Sans Pro Light" panose="020B0303030403020204" pitchFamily="34" charset="0"/>
              <a:ea typeface="Source Sans Pro Light" panose="020B0303030403020204" pitchFamily="34" charset="0"/>
            </a:endParaRPr>
          </a:p>
          <a:p>
            <a:pPr marL="0" indent="0" algn="ctr">
              <a:buNone/>
            </a:pPr>
            <a:r>
              <a:rPr lang="en-US" sz="2000" dirty="0">
                <a:latin typeface="Courier New" panose="02070309020205020404" pitchFamily="49" charset="0"/>
                <a:ea typeface="Source Sans Pro Light" panose="020B0303030403020204" pitchFamily="34" charset="0"/>
                <a:cs typeface="Courier New" panose="02070309020205020404" pitchFamily="49" charset="0"/>
              </a:rPr>
              <a:t>A conversation between User and Assistant. The user asks a question, and the Assistant solves it. The assistant first thinks about the reasoning process in the mind and then provides the user with the answer. The reasoning process and answer are enclosed within &lt;think&gt; &lt;/think&gt; and &lt;answer&gt; &lt;/answer&gt; tags, respectively, i.e., &lt;think&gt; reasoning process here &lt;/think&gt; &lt;answer&gt; answer here &lt;/answer&gt;. User: </a:t>
            </a:r>
            <a:r>
              <a:rPr lang="en-US" sz="2000" dirty="0">
                <a:solidFill>
                  <a:srgbClr val="C00000"/>
                </a:solidFill>
                <a:latin typeface="Courier New" panose="02070309020205020404" pitchFamily="49" charset="0"/>
                <a:ea typeface="Source Sans Pro Light" panose="020B0303030403020204" pitchFamily="34" charset="0"/>
                <a:cs typeface="Courier New" panose="02070309020205020404" pitchFamily="49" charset="0"/>
              </a:rPr>
              <a:t>prompt</a:t>
            </a:r>
            <a:r>
              <a:rPr lang="en-US" sz="2000" dirty="0">
                <a:latin typeface="Courier New" panose="02070309020205020404" pitchFamily="49" charset="0"/>
                <a:ea typeface="Source Sans Pro Light" panose="020B0303030403020204" pitchFamily="34" charset="0"/>
                <a:cs typeface="Courier New" panose="02070309020205020404" pitchFamily="49" charset="0"/>
              </a:rPr>
              <a:t>. Assistant:</a:t>
            </a:r>
          </a:p>
          <a:p>
            <a:pPr marL="0" indent="0" algn="ctr">
              <a:buNone/>
            </a:pPr>
            <a:endParaRPr lang="en-US" sz="2400" dirty="0">
              <a:latin typeface="Source Sans Pro Light" panose="020B0303030403020204" pitchFamily="34" charset="0"/>
              <a:ea typeface="Source Sans Pro Light" panose="020B0303030403020204" pitchFamily="34" charset="0"/>
            </a:endParaRPr>
          </a:p>
          <a:p>
            <a:pPr marL="0" indent="0" algn="ctr">
              <a:buNone/>
            </a:pPr>
            <a:r>
              <a:rPr lang="en-US" sz="2400" dirty="0">
                <a:latin typeface="Source Sans Pro Light" panose="020B0303030403020204" pitchFamily="34" charset="0"/>
                <a:ea typeface="Source Sans Pro Light" panose="020B0303030403020204" pitchFamily="34" charset="0"/>
              </a:rPr>
              <a:t>Table 1: Template for DeepSeek-R1-Zero. </a:t>
            </a:r>
            <a:r>
              <a:rPr lang="en-US" sz="2400" dirty="0">
                <a:solidFill>
                  <a:srgbClr val="C00000"/>
                </a:solidFill>
                <a:latin typeface="Courier New" panose="02070309020205020404" pitchFamily="49" charset="0"/>
                <a:ea typeface="Source Sans Pro Light" panose="020B0303030403020204" pitchFamily="34" charset="0"/>
                <a:cs typeface="Courier New" panose="02070309020205020404" pitchFamily="49" charset="0"/>
              </a:rPr>
              <a:t>prompt</a:t>
            </a:r>
            <a:r>
              <a:rPr lang="en-US" sz="2400" dirty="0">
                <a:latin typeface="Source Sans Pro Light" panose="020B0303030403020204" pitchFamily="34" charset="0"/>
                <a:ea typeface="Source Sans Pro Light" panose="020B0303030403020204" pitchFamily="34" charset="0"/>
              </a:rPr>
              <a:t> will be replaced with the specific reasoning question during training.</a:t>
            </a:r>
          </a:p>
        </p:txBody>
      </p:sp>
      <p:cxnSp>
        <p:nvCxnSpPr>
          <p:cNvPr id="5" name="Straight Connector 4">
            <a:extLst>
              <a:ext uri="{FF2B5EF4-FFF2-40B4-BE49-F238E27FC236}">
                <a16:creationId xmlns:a16="http://schemas.microsoft.com/office/drawing/2014/main" id="{271C3EAF-EF84-6AB5-13C4-C4436B83AFC5}"/>
              </a:ext>
            </a:extLst>
          </p:cNvPr>
          <p:cNvCxnSpPr/>
          <p:nvPr/>
        </p:nvCxnSpPr>
        <p:spPr>
          <a:xfrm>
            <a:off x="1059366" y="2141034"/>
            <a:ext cx="10294434" cy="0"/>
          </a:xfrm>
          <a:prstGeom prst="line">
            <a:avLst/>
          </a:prstGeom>
          <a:ln w="25400"/>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8B29DABC-72FF-C425-A320-8153AB44B46B}"/>
              </a:ext>
            </a:extLst>
          </p:cNvPr>
          <p:cNvCxnSpPr/>
          <p:nvPr/>
        </p:nvCxnSpPr>
        <p:spPr>
          <a:xfrm>
            <a:off x="1059366" y="4412166"/>
            <a:ext cx="10294434"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9007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69D502-FDBD-E0F2-8456-56D9F42C37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437A78-D0DB-E4E3-43CC-DB52CE21849A}"/>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0319762A-5A7F-2332-946F-7929C5F46B81}"/>
              </a:ext>
            </a:extLst>
          </p:cNvPr>
          <p:cNvSpPr>
            <a:spLocks noGrp="1"/>
          </p:cNvSpPr>
          <p:nvPr>
            <p:ph idx="1"/>
          </p:nvPr>
        </p:nvSpPr>
        <p:spPr/>
        <p:txBody>
          <a:bodyPr>
            <a:normAutofit lnSpcReduction="10000"/>
          </a:bodyPr>
          <a:lstStyle/>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Reinforcement Learning Algorithm</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Group Relative Policy Optimization</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 Reward Modeling</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Accuracy rewards</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Format rewards</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Training Template</a:t>
            </a:r>
          </a:p>
          <a:p>
            <a:r>
              <a:rPr lang="en-US" sz="3200" dirty="0">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1140688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883A8-B5D6-A272-F044-4B626A065626}"/>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Authors</a:t>
            </a:r>
          </a:p>
        </p:txBody>
      </p:sp>
      <p:sp>
        <p:nvSpPr>
          <p:cNvPr id="3" name="Content Placeholder 2">
            <a:extLst>
              <a:ext uri="{FF2B5EF4-FFF2-40B4-BE49-F238E27FC236}">
                <a16:creationId xmlns:a16="http://schemas.microsoft.com/office/drawing/2014/main" id="{59042B12-2E20-DD82-B0FB-E8340ABD9FC4}"/>
              </a:ext>
            </a:extLst>
          </p:cNvPr>
          <p:cNvSpPr>
            <a:spLocks noGrp="1"/>
          </p:cNvSpPr>
          <p:nvPr>
            <p:ph idx="1"/>
          </p:nvPr>
        </p:nvSpPr>
        <p:spPr>
          <a:xfrm>
            <a:off x="814038" y="1505415"/>
            <a:ext cx="10539761" cy="4671548"/>
          </a:xfrm>
        </p:spPr>
        <p:txBody>
          <a:bodyPr>
            <a:normAutofit fontScale="32500" lnSpcReduction="20000"/>
          </a:bodyPr>
          <a:lstStyle/>
          <a:p>
            <a:pPr marL="0" indent="0" algn="ctr">
              <a:lnSpc>
                <a:spcPct val="170000"/>
              </a:lnSpc>
              <a:buNone/>
            </a:pPr>
            <a:r>
              <a:rPr lang="en-US" sz="3300" dirty="0" err="1">
                <a:latin typeface="Source Sans Pro Light" panose="020B0303030403020204" pitchFamily="34" charset="0"/>
                <a:ea typeface="Source Sans Pro Light" panose="020B0303030403020204" pitchFamily="34" charset="0"/>
              </a:rPr>
              <a:t>DeepSeek</a:t>
            </a:r>
            <a:r>
              <a:rPr lang="en-US" sz="3300" dirty="0">
                <a:latin typeface="Source Sans Pro Light" panose="020B0303030403020204" pitchFamily="34" charset="0"/>
                <a:ea typeface="Source Sans Pro Light" panose="020B0303030403020204" pitchFamily="34" charset="0"/>
              </a:rPr>
              <a:t>-AI, Daya Guo, </a:t>
            </a:r>
            <a:r>
              <a:rPr lang="en-US" sz="3300" dirty="0" err="1">
                <a:latin typeface="Source Sans Pro Light" panose="020B0303030403020204" pitchFamily="34" charset="0"/>
                <a:ea typeface="Source Sans Pro Light" panose="020B0303030403020204" pitchFamily="34" charset="0"/>
              </a:rPr>
              <a:t>Dejian</a:t>
            </a:r>
            <a:r>
              <a:rPr lang="en-US" sz="3300" dirty="0">
                <a:latin typeface="Source Sans Pro Light" panose="020B0303030403020204" pitchFamily="34" charset="0"/>
                <a:ea typeface="Source Sans Pro Light" panose="020B0303030403020204" pitchFamily="34" charset="0"/>
              </a:rPr>
              <a:t> Yang, </a:t>
            </a:r>
            <a:r>
              <a:rPr lang="en-US" sz="3300" dirty="0" err="1">
                <a:latin typeface="Source Sans Pro Light" panose="020B0303030403020204" pitchFamily="34" charset="0"/>
                <a:ea typeface="Source Sans Pro Light" panose="020B0303030403020204" pitchFamily="34" charset="0"/>
              </a:rPr>
              <a:t>Haowei</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Junxiao</a:t>
            </a:r>
            <a:r>
              <a:rPr lang="en-US" sz="3300" dirty="0">
                <a:latin typeface="Source Sans Pro Light" panose="020B0303030403020204" pitchFamily="34" charset="0"/>
                <a:ea typeface="Source Sans Pro Light" panose="020B0303030403020204" pitchFamily="34" charset="0"/>
              </a:rPr>
              <a:t> Song, </a:t>
            </a:r>
            <a:r>
              <a:rPr lang="en-US" sz="3300" dirty="0" err="1">
                <a:latin typeface="Source Sans Pro Light" panose="020B0303030403020204" pitchFamily="34" charset="0"/>
                <a:ea typeface="Source Sans Pro Light" panose="020B0303030403020204" pitchFamily="34" charset="0"/>
              </a:rPr>
              <a:t>Ruoyu</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Runxin</a:t>
            </a:r>
            <a:r>
              <a:rPr lang="en-US" sz="3300" dirty="0">
                <a:latin typeface="Source Sans Pro Light" panose="020B0303030403020204" pitchFamily="34" charset="0"/>
                <a:ea typeface="Source Sans Pro Light" panose="020B0303030403020204" pitchFamily="34" charset="0"/>
              </a:rPr>
              <a:t> Xu, </a:t>
            </a:r>
            <a:r>
              <a:rPr lang="en-US" sz="3300" dirty="0" err="1">
                <a:latin typeface="Source Sans Pro Light" panose="020B0303030403020204" pitchFamily="34" charset="0"/>
                <a:ea typeface="Source Sans Pro Light" panose="020B0303030403020204" pitchFamily="34" charset="0"/>
              </a:rPr>
              <a:t>Qihao</a:t>
            </a:r>
            <a:r>
              <a:rPr lang="en-US" sz="3300" dirty="0">
                <a:latin typeface="Source Sans Pro Light" panose="020B0303030403020204" pitchFamily="34" charset="0"/>
                <a:ea typeface="Source Sans Pro Light" panose="020B0303030403020204" pitchFamily="34" charset="0"/>
              </a:rPr>
              <a:t> Zhu, </a:t>
            </a:r>
            <a:r>
              <a:rPr lang="en-US" sz="3300" dirty="0" err="1">
                <a:latin typeface="Source Sans Pro Light" panose="020B0303030403020204" pitchFamily="34" charset="0"/>
                <a:ea typeface="Source Sans Pro Light" panose="020B0303030403020204" pitchFamily="34" charset="0"/>
              </a:rPr>
              <a:t>Shirong</a:t>
            </a:r>
            <a:r>
              <a:rPr lang="en-US" sz="3300" dirty="0">
                <a:latin typeface="Source Sans Pro Light" panose="020B0303030403020204" pitchFamily="34" charset="0"/>
                <a:ea typeface="Source Sans Pro Light" panose="020B0303030403020204" pitchFamily="34" charset="0"/>
              </a:rPr>
              <a:t> Ma, </a:t>
            </a:r>
            <a:r>
              <a:rPr lang="en-US" sz="3300" dirty="0" err="1">
                <a:latin typeface="Source Sans Pro Light" panose="020B0303030403020204" pitchFamily="34" charset="0"/>
                <a:ea typeface="Source Sans Pro Light" panose="020B0303030403020204" pitchFamily="34" charset="0"/>
              </a:rPr>
              <a:t>Peiyi</a:t>
            </a:r>
            <a:r>
              <a:rPr lang="en-US" sz="3300" dirty="0">
                <a:latin typeface="Source Sans Pro Light" panose="020B0303030403020204" pitchFamily="34" charset="0"/>
                <a:ea typeface="Source Sans Pro Light" panose="020B0303030403020204" pitchFamily="34" charset="0"/>
              </a:rPr>
              <a:t> Wang, Xiao Bi, </a:t>
            </a:r>
            <a:r>
              <a:rPr lang="en-US" sz="3300" dirty="0" err="1">
                <a:latin typeface="Source Sans Pro Light" panose="020B0303030403020204" pitchFamily="34" charset="0"/>
                <a:ea typeface="Source Sans Pro Light" panose="020B0303030403020204" pitchFamily="34" charset="0"/>
              </a:rPr>
              <a:t>Xiaokang</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Xingkai</a:t>
            </a:r>
            <a:r>
              <a:rPr lang="en-US" sz="3300" dirty="0">
                <a:latin typeface="Source Sans Pro Light" panose="020B0303030403020204" pitchFamily="34" charset="0"/>
                <a:ea typeface="Source Sans Pro Light" panose="020B0303030403020204" pitchFamily="34" charset="0"/>
              </a:rPr>
              <a:t> Yu, Yu Wu, Z.F. Wu, </a:t>
            </a:r>
            <a:r>
              <a:rPr lang="en-US" sz="3300" dirty="0" err="1">
                <a:latin typeface="Source Sans Pro Light" panose="020B0303030403020204" pitchFamily="34" charset="0"/>
                <a:ea typeface="Source Sans Pro Light" panose="020B0303030403020204" pitchFamily="34" charset="0"/>
              </a:rPr>
              <a:t>Zhibin</a:t>
            </a:r>
            <a:r>
              <a:rPr lang="en-US" sz="3300" dirty="0">
                <a:latin typeface="Source Sans Pro Light" panose="020B0303030403020204" pitchFamily="34" charset="0"/>
                <a:ea typeface="Source Sans Pro Light" panose="020B0303030403020204" pitchFamily="34" charset="0"/>
              </a:rPr>
              <a:t> Gou, </a:t>
            </a:r>
            <a:r>
              <a:rPr lang="en-US" sz="3300" dirty="0" err="1">
                <a:latin typeface="Source Sans Pro Light" panose="020B0303030403020204" pitchFamily="34" charset="0"/>
                <a:ea typeface="Source Sans Pro Light" panose="020B0303030403020204" pitchFamily="34" charset="0"/>
              </a:rPr>
              <a:t>Zhihong</a:t>
            </a:r>
            <a:r>
              <a:rPr lang="en-US" sz="3300" dirty="0">
                <a:latin typeface="Source Sans Pro Light" panose="020B0303030403020204" pitchFamily="34" charset="0"/>
                <a:ea typeface="Source Sans Pro Light" panose="020B0303030403020204" pitchFamily="34" charset="0"/>
              </a:rPr>
              <a:t> Shao, </a:t>
            </a:r>
            <a:r>
              <a:rPr lang="en-US" sz="3300" dirty="0" err="1">
                <a:latin typeface="Source Sans Pro Light" panose="020B0303030403020204" pitchFamily="34" charset="0"/>
                <a:ea typeface="Source Sans Pro Light" panose="020B0303030403020204" pitchFamily="34" charset="0"/>
              </a:rPr>
              <a:t>Zhuoshu</a:t>
            </a:r>
            <a:r>
              <a:rPr lang="en-US" sz="3300" dirty="0">
                <a:latin typeface="Source Sans Pro Light" panose="020B0303030403020204" pitchFamily="34" charset="0"/>
                <a:ea typeface="Source Sans Pro Light" panose="020B0303030403020204" pitchFamily="34" charset="0"/>
              </a:rPr>
              <a:t> Li, Ziyi Gao, </a:t>
            </a:r>
            <a:r>
              <a:rPr lang="en-US" sz="3300" dirty="0" err="1">
                <a:latin typeface="Source Sans Pro Light" panose="020B0303030403020204" pitchFamily="34" charset="0"/>
                <a:ea typeface="Source Sans Pro Light" panose="020B0303030403020204" pitchFamily="34" charset="0"/>
              </a:rPr>
              <a:t>Aixin</a:t>
            </a:r>
            <a:r>
              <a:rPr lang="en-US" sz="3300" dirty="0">
                <a:latin typeface="Source Sans Pro Light" panose="020B0303030403020204" pitchFamily="34" charset="0"/>
                <a:ea typeface="Source Sans Pro Light" panose="020B0303030403020204" pitchFamily="34" charset="0"/>
              </a:rPr>
              <a:t> Liu, Bing Xue, </a:t>
            </a:r>
            <a:r>
              <a:rPr lang="en-US" sz="3300" dirty="0" err="1">
                <a:latin typeface="Source Sans Pro Light" panose="020B0303030403020204" pitchFamily="34" charset="0"/>
                <a:ea typeface="Source Sans Pro Light" panose="020B0303030403020204" pitchFamily="34" charset="0"/>
              </a:rPr>
              <a:t>Bingxuan</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Bochao</a:t>
            </a:r>
            <a:r>
              <a:rPr lang="en-US" sz="3300" dirty="0">
                <a:latin typeface="Source Sans Pro Light" panose="020B0303030403020204" pitchFamily="34" charset="0"/>
                <a:ea typeface="Source Sans Pro Light" panose="020B0303030403020204" pitchFamily="34" charset="0"/>
              </a:rPr>
              <a:t> Wu, Bei Feng, </a:t>
            </a:r>
            <a:r>
              <a:rPr lang="en-US" sz="3300" dirty="0" err="1">
                <a:latin typeface="Source Sans Pro Light" panose="020B0303030403020204" pitchFamily="34" charset="0"/>
                <a:ea typeface="Source Sans Pro Light" panose="020B0303030403020204" pitchFamily="34" charset="0"/>
              </a:rPr>
              <a:t>Chengda</a:t>
            </a:r>
            <a:r>
              <a:rPr lang="en-US" sz="3300" dirty="0">
                <a:latin typeface="Source Sans Pro Light" panose="020B0303030403020204" pitchFamily="34" charset="0"/>
                <a:ea typeface="Source Sans Pro Light" panose="020B0303030403020204" pitchFamily="34" charset="0"/>
              </a:rPr>
              <a:t> Lu, Chenggang Zhao, </a:t>
            </a:r>
            <a:r>
              <a:rPr lang="en-US" sz="3300" dirty="0" err="1">
                <a:latin typeface="Source Sans Pro Light" panose="020B0303030403020204" pitchFamily="34" charset="0"/>
                <a:ea typeface="Source Sans Pro Light" panose="020B0303030403020204" pitchFamily="34" charset="0"/>
              </a:rPr>
              <a:t>Chengqi</a:t>
            </a:r>
            <a:r>
              <a:rPr lang="en-US" sz="3300" dirty="0">
                <a:latin typeface="Source Sans Pro Light" panose="020B0303030403020204" pitchFamily="34" charset="0"/>
                <a:ea typeface="Source Sans Pro Light" panose="020B0303030403020204" pitchFamily="34" charset="0"/>
              </a:rPr>
              <a:t> Deng, </a:t>
            </a:r>
            <a:r>
              <a:rPr lang="en-US" sz="3300" dirty="0" err="1">
                <a:latin typeface="Source Sans Pro Light" panose="020B0303030403020204" pitchFamily="34" charset="0"/>
                <a:ea typeface="Source Sans Pro Light" panose="020B0303030403020204" pitchFamily="34" charset="0"/>
              </a:rPr>
              <a:t>Chenyu</a:t>
            </a:r>
            <a:r>
              <a:rPr lang="en-US" sz="3300" dirty="0">
                <a:latin typeface="Source Sans Pro Light" panose="020B0303030403020204" pitchFamily="34" charset="0"/>
                <a:ea typeface="Source Sans Pro Light" panose="020B0303030403020204" pitchFamily="34" charset="0"/>
              </a:rPr>
              <a:t> Zhang, Chong Ruan, </a:t>
            </a:r>
            <a:r>
              <a:rPr lang="en-US" sz="3300" dirty="0" err="1">
                <a:latin typeface="Source Sans Pro Light" panose="020B0303030403020204" pitchFamily="34" charset="0"/>
                <a:ea typeface="Source Sans Pro Light" panose="020B0303030403020204" pitchFamily="34" charset="0"/>
              </a:rPr>
              <a:t>Damai</a:t>
            </a:r>
            <a:r>
              <a:rPr lang="en-US" sz="3300" dirty="0">
                <a:latin typeface="Source Sans Pro Light" panose="020B0303030403020204" pitchFamily="34" charset="0"/>
                <a:ea typeface="Source Sans Pro Light" panose="020B0303030403020204" pitchFamily="34" charset="0"/>
              </a:rPr>
              <a:t> Dai, Deli Chen, </a:t>
            </a:r>
            <a:r>
              <a:rPr lang="en-US" sz="3300" dirty="0" err="1">
                <a:latin typeface="Source Sans Pro Light" panose="020B0303030403020204" pitchFamily="34" charset="0"/>
                <a:ea typeface="Source Sans Pro Light" panose="020B0303030403020204" pitchFamily="34" charset="0"/>
              </a:rPr>
              <a:t>Dongjie</a:t>
            </a:r>
            <a:r>
              <a:rPr lang="en-US" sz="3300" dirty="0">
                <a:latin typeface="Source Sans Pro Light" panose="020B0303030403020204" pitchFamily="34" charset="0"/>
                <a:ea typeface="Source Sans Pro Light" panose="020B0303030403020204" pitchFamily="34" charset="0"/>
              </a:rPr>
              <a:t> Ji, </a:t>
            </a:r>
            <a:r>
              <a:rPr lang="en-US" sz="3300" dirty="0" err="1">
                <a:latin typeface="Source Sans Pro Light" panose="020B0303030403020204" pitchFamily="34" charset="0"/>
                <a:ea typeface="Source Sans Pro Light" panose="020B0303030403020204" pitchFamily="34" charset="0"/>
              </a:rPr>
              <a:t>Erhang</a:t>
            </a:r>
            <a:r>
              <a:rPr lang="en-US" sz="3300" dirty="0">
                <a:latin typeface="Source Sans Pro Light" panose="020B0303030403020204" pitchFamily="34" charset="0"/>
                <a:ea typeface="Source Sans Pro Light" panose="020B0303030403020204" pitchFamily="34" charset="0"/>
              </a:rPr>
              <a:t> Li, </a:t>
            </a:r>
            <a:r>
              <a:rPr lang="en-US" sz="3300" dirty="0" err="1">
                <a:latin typeface="Source Sans Pro Light" panose="020B0303030403020204" pitchFamily="34" charset="0"/>
                <a:ea typeface="Source Sans Pro Light" panose="020B0303030403020204" pitchFamily="34" charset="0"/>
              </a:rPr>
              <a:t>Fangyun</a:t>
            </a:r>
            <a:r>
              <a:rPr lang="en-US" sz="3300" dirty="0">
                <a:latin typeface="Source Sans Pro Light" panose="020B0303030403020204" pitchFamily="34" charset="0"/>
                <a:ea typeface="Source Sans Pro Light" panose="020B0303030403020204" pitchFamily="34" charset="0"/>
              </a:rPr>
              <a:t> Lin, </a:t>
            </a:r>
            <a:r>
              <a:rPr lang="en-US" sz="3300" dirty="0" err="1">
                <a:latin typeface="Source Sans Pro Light" panose="020B0303030403020204" pitchFamily="34" charset="0"/>
                <a:ea typeface="Source Sans Pro Light" panose="020B0303030403020204" pitchFamily="34" charset="0"/>
              </a:rPr>
              <a:t>Fucong</a:t>
            </a:r>
            <a:r>
              <a:rPr lang="en-US" sz="3300" dirty="0">
                <a:latin typeface="Source Sans Pro Light" panose="020B0303030403020204" pitchFamily="34" charset="0"/>
                <a:ea typeface="Source Sans Pro Light" panose="020B0303030403020204" pitchFamily="34" charset="0"/>
              </a:rPr>
              <a:t> Dai, Fuli Luo, </a:t>
            </a:r>
            <a:r>
              <a:rPr lang="en-US" sz="3300" dirty="0" err="1">
                <a:latin typeface="Source Sans Pro Light" panose="020B0303030403020204" pitchFamily="34" charset="0"/>
                <a:ea typeface="Source Sans Pro Light" panose="020B0303030403020204" pitchFamily="34" charset="0"/>
              </a:rPr>
              <a:t>Guangbo</a:t>
            </a:r>
            <a:r>
              <a:rPr lang="en-US" sz="3300" dirty="0">
                <a:latin typeface="Source Sans Pro Light" panose="020B0303030403020204" pitchFamily="34" charset="0"/>
                <a:ea typeface="Source Sans Pro Light" panose="020B0303030403020204" pitchFamily="34" charset="0"/>
              </a:rPr>
              <a:t> Hao, </a:t>
            </a:r>
            <a:r>
              <a:rPr lang="en-US" sz="3300" dirty="0" err="1">
                <a:latin typeface="Source Sans Pro Light" panose="020B0303030403020204" pitchFamily="34" charset="0"/>
                <a:ea typeface="Source Sans Pro Light" panose="020B0303030403020204" pitchFamily="34" charset="0"/>
              </a:rPr>
              <a:t>Guanting</a:t>
            </a:r>
            <a:r>
              <a:rPr lang="en-US" sz="3300" dirty="0">
                <a:latin typeface="Source Sans Pro Light" panose="020B0303030403020204" pitchFamily="34" charset="0"/>
                <a:ea typeface="Source Sans Pro Light" panose="020B0303030403020204" pitchFamily="34" charset="0"/>
              </a:rPr>
              <a:t> Chen, Guowei Li, H. Zhang, Han Bao, </a:t>
            </a:r>
            <a:r>
              <a:rPr lang="en-US" sz="3300" dirty="0" err="1">
                <a:latin typeface="Source Sans Pro Light" panose="020B0303030403020204" pitchFamily="34" charset="0"/>
                <a:ea typeface="Source Sans Pro Light" panose="020B0303030403020204" pitchFamily="34" charset="0"/>
              </a:rPr>
              <a:t>Hanwei</a:t>
            </a:r>
            <a:r>
              <a:rPr lang="en-US" sz="3300" dirty="0">
                <a:latin typeface="Source Sans Pro Light" panose="020B0303030403020204" pitchFamily="34" charset="0"/>
                <a:ea typeface="Source Sans Pro Light" panose="020B0303030403020204" pitchFamily="34" charset="0"/>
              </a:rPr>
              <a:t> Xu, </a:t>
            </a:r>
            <a:r>
              <a:rPr lang="en-US" sz="3300" dirty="0" err="1">
                <a:latin typeface="Source Sans Pro Light" panose="020B0303030403020204" pitchFamily="34" charset="0"/>
                <a:ea typeface="Source Sans Pro Light" panose="020B0303030403020204" pitchFamily="34" charset="0"/>
              </a:rPr>
              <a:t>Haocheng</a:t>
            </a:r>
            <a:r>
              <a:rPr lang="en-US" sz="3300" dirty="0">
                <a:latin typeface="Source Sans Pro Light" panose="020B0303030403020204" pitchFamily="34" charset="0"/>
                <a:ea typeface="Source Sans Pro Light" panose="020B0303030403020204" pitchFamily="34" charset="0"/>
              </a:rPr>
              <a:t> Wang, Honghui Ding, </a:t>
            </a:r>
            <a:r>
              <a:rPr lang="en-US" sz="3300" dirty="0" err="1">
                <a:latin typeface="Source Sans Pro Light" panose="020B0303030403020204" pitchFamily="34" charset="0"/>
                <a:ea typeface="Source Sans Pro Light" panose="020B0303030403020204" pitchFamily="34" charset="0"/>
              </a:rPr>
              <a:t>Huajian</a:t>
            </a:r>
            <a:r>
              <a:rPr lang="en-US" sz="3300" dirty="0">
                <a:latin typeface="Source Sans Pro Light" panose="020B0303030403020204" pitchFamily="34" charset="0"/>
                <a:ea typeface="Source Sans Pro Light" panose="020B0303030403020204" pitchFamily="34" charset="0"/>
              </a:rPr>
              <a:t> Xin, </a:t>
            </a:r>
            <a:r>
              <a:rPr lang="en-US" sz="3300" dirty="0" err="1">
                <a:latin typeface="Source Sans Pro Light" panose="020B0303030403020204" pitchFamily="34" charset="0"/>
                <a:ea typeface="Source Sans Pro Light" panose="020B0303030403020204" pitchFamily="34" charset="0"/>
              </a:rPr>
              <a:t>Huazuo</a:t>
            </a:r>
            <a:r>
              <a:rPr lang="en-US" sz="3300" dirty="0">
                <a:latin typeface="Source Sans Pro Light" panose="020B0303030403020204" pitchFamily="34" charset="0"/>
                <a:ea typeface="Source Sans Pro Light" panose="020B0303030403020204" pitchFamily="34" charset="0"/>
              </a:rPr>
              <a:t> Gao, Hui Qu, Hui Li, Jianzhong Guo, </a:t>
            </a:r>
            <a:r>
              <a:rPr lang="en-US" sz="3300" dirty="0" err="1">
                <a:latin typeface="Source Sans Pro Light" panose="020B0303030403020204" pitchFamily="34" charset="0"/>
                <a:ea typeface="Source Sans Pro Light" panose="020B0303030403020204" pitchFamily="34" charset="0"/>
              </a:rPr>
              <a:t>Jiashi</a:t>
            </a:r>
            <a:r>
              <a:rPr lang="en-US" sz="3300" dirty="0">
                <a:latin typeface="Source Sans Pro Light" panose="020B0303030403020204" pitchFamily="34" charset="0"/>
                <a:ea typeface="Source Sans Pro Light" panose="020B0303030403020204" pitchFamily="34" charset="0"/>
              </a:rPr>
              <a:t> Li, Jiawei Wang, </a:t>
            </a:r>
            <a:r>
              <a:rPr lang="en-US" sz="3300" dirty="0" err="1">
                <a:latin typeface="Source Sans Pro Light" panose="020B0303030403020204" pitchFamily="34" charset="0"/>
                <a:ea typeface="Source Sans Pro Light" panose="020B0303030403020204" pitchFamily="34" charset="0"/>
              </a:rPr>
              <a:t>Jingchang</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Jingyang</a:t>
            </a:r>
            <a:r>
              <a:rPr lang="en-US" sz="3300" dirty="0">
                <a:latin typeface="Source Sans Pro Light" panose="020B0303030403020204" pitchFamily="34" charset="0"/>
                <a:ea typeface="Source Sans Pro Light" panose="020B0303030403020204" pitchFamily="34" charset="0"/>
              </a:rPr>
              <a:t> Yuan, Junjie Qiu, </a:t>
            </a:r>
            <a:r>
              <a:rPr lang="en-US" sz="3300" dirty="0" err="1">
                <a:latin typeface="Source Sans Pro Light" panose="020B0303030403020204" pitchFamily="34" charset="0"/>
                <a:ea typeface="Source Sans Pro Light" panose="020B0303030403020204" pitchFamily="34" charset="0"/>
              </a:rPr>
              <a:t>Junlong</a:t>
            </a:r>
            <a:r>
              <a:rPr lang="en-US" sz="3300" dirty="0">
                <a:latin typeface="Source Sans Pro Light" panose="020B0303030403020204" pitchFamily="34" charset="0"/>
                <a:ea typeface="Source Sans Pro Light" panose="020B0303030403020204" pitchFamily="34" charset="0"/>
              </a:rPr>
              <a:t> Li, J.L. Cai, Jiaqi Ni, Jian Liang, Jin Chen, Kai Dong, Kai Hu, </a:t>
            </a:r>
            <a:r>
              <a:rPr lang="en-US" sz="3300" dirty="0" err="1">
                <a:latin typeface="Source Sans Pro Light" panose="020B0303030403020204" pitchFamily="34" charset="0"/>
                <a:ea typeface="Source Sans Pro Light" panose="020B0303030403020204" pitchFamily="34" charset="0"/>
              </a:rPr>
              <a:t>Kaige</a:t>
            </a:r>
            <a:r>
              <a:rPr lang="en-US" sz="3300" dirty="0">
                <a:latin typeface="Source Sans Pro Light" panose="020B0303030403020204" pitchFamily="34" charset="0"/>
                <a:ea typeface="Source Sans Pro Light" panose="020B0303030403020204" pitchFamily="34" charset="0"/>
              </a:rPr>
              <a:t> Gao, Kang Guan, </a:t>
            </a:r>
            <a:r>
              <a:rPr lang="en-US" sz="3300" dirty="0" err="1">
                <a:latin typeface="Source Sans Pro Light" panose="020B0303030403020204" pitchFamily="34" charset="0"/>
                <a:ea typeface="Source Sans Pro Light" panose="020B0303030403020204" pitchFamily="34" charset="0"/>
              </a:rPr>
              <a:t>Kexin</a:t>
            </a:r>
            <a:r>
              <a:rPr lang="en-US" sz="3300" dirty="0">
                <a:latin typeface="Source Sans Pro Light" panose="020B0303030403020204" pitchFamily="34" charset="0"/>
                <a:ea typeface="Source Sans Pro Light" panose="020B0303030403020204" pitchFamily="34" charset="0"/>
              </a:rPr>
              <a:t> Huang, Kuai Yu, Lean Wang, </a:t>
            </a:r>
            <a:r>
              <a:rPr lang="en-US" sz="3300" dirty="0" err="1">
                <a:latin typeface="Source Sans Pro Light" panose="020B0303030403020204" pitchFamily="34" charset="0"/>
                <a:ea typeface="Source Sans Pro Light" panose="020B0303030403020204" pitchFamily="34" charset="0"/>
              </a:rPr>
              <a:t>Lecong</a:t>
            </a:r>
            <a:r>
              <a:rPr lang="en-US" sz="3300" dirty="0">
                <a:latin typeface="Source Sans Pro Light" panose="020B0303030403020204" pitchFamily="34" charset="0"/>
                <a:ea typeface="Source Sans Pro Light" panose="020B0303030403020204" pitchFamily="34" charset="0"/>
              </a:rPr>
              <a:t> Zhang, Liang Zhao, </a:t>
            </a:r>
            <a:r>
              <a:rPr lang="en-US" sz="3300" dirty="0" err="1">
                <a:latin typeface="Source Sans Pro Light" panose="020B0303030403020204" pitchFamily="34" charset="0"/>
                <a:ea typeface="Source Sans Pro Light" panose="020B0303030403020204" pitchFamily="34" charset="0"/>
              </a:rPr>
              <a:t>Litong</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Liyue</a:t>
            </a:r>
            <a:r>
              <a:rPr lang="en-US" sz="3300" dirty="0">
                <a:latin typeface="Source Sans Pro Light" panose="020B0303030403020204" pitchFamily="34" charset="0"/>
                <a:ea typeface="Source Sans Pro Light" panose="020B0303030403020204" pitchFamily="34" charset="0"/>
              </a:rPr>
              <a:t> Zhang, Lei Xu, </a:t>
            </a:r>
            <a:r>
              <a:rPr lang="en-US" sz="3300" dirty="0" err="1">
                <a:latin typeface="Source Sans Pro Light" panose="020B0303030403020204" pitchFamily="34" charset="0"/>
                <a:ea typeface="Source Sans Pro Light" panose="020B0303030403020204" pitchFamily="34" charset="0"/>
              </a:rPr>
              <a:t>Leyi</a:t>
            </a:r>
            <a:r>
              <a:rPr lang="en-US" sz="3300" dirty="0">
                <a:latin typeface="Source Sans Pro Light" panose="020B0303030403020204" pitchFamily="34" charset="0"/>
                <a:ea typeface="Source Sans Pro Light" panose="020B0303030403020204" pitchFamily="34" charset="0"/>
              </a:rPr>
              <a:t> Xia, </a:t>
            </a:r>
            <a:r>
              <a:rPr lang="en-US" sz="3300" dirty="0" err="1">
                <a:latin typeface="Source Sans Pro Light" panose="020B0303030403020204" pitchFamily="34" charset="0"/>
                <a:ea typeface="Source Sans Pro Light" panose="020B0303030403020204" pitchFamily="34" charset="0"/>
              </a:rPr>
              <a:t>Mingchuan</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Minghua</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Minghui</a:t>
            </a:r>
            <a:r>
              <a:rPr lang="en-US" sz="3300" dirty="0">
                <a:latin typeface="Source Sans Pro Light" panose="020B0303030403020204" pitchFamily="34" charset="0"/>
                <a:ea typeface="Source Sans Pro Light" panose="020B0303030403020204" pitchFamily="34" charset="0"/>
              </a:rPr>
              <a:t> Tang, Meng Li, </a:t>
            </a:r>
            <a:r>
              <a:rPr lang="en-US" sz="3300" dirty="0" err="1">
                <a:latin typeface="Source Sans Pro Light" panose="020B0303030403020204" pitchFamily="34" charset="0"/>
                <a:ea typeface="Source Sans Pro Light" panose="020B0303030403020204" pitchFamily="34" charset="0"/>
              </a:rPr>
              <a:t>Miaojun</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Mingming</a:t>
            </a:r>
            <a:r>
              <a:rPr lang="en-US" sz="3300" dirty="0">
                <a:latin typeface="Source Sans Pro Light" panose="020B0303030403020204" pitchFamily="34" charset="0"/>
                <a:ea typeface="Source Sans Pro Light" panose="020B0303030403020204" pitchFamily="34" charset="0"/>
              </a:rPr>
              <a:t> Li, Ning Tian, </a:t>
            </a:r>
            <a:r>
              <a:rPr lang="en-US" sz="3300" dirty="0" err="1">
                <a:latin typeface="Source Sans Pro Light" panose="020B0303030403020204" pitchFamily="34" charset="0"/>
                <a:ea typeface="Source Sans Pro Light" panose="020B0303030403020204" pitchFamily="34" charset="0"/>
              </a:rPr>
              <a:t>Panpan</a:t>
            </a:r>
            <a:r>
              <a:rPr lang="en-US" sz="3300" dirty="0">
                <a:latin typeface="Source Sans Pro Light" panose="020B0303030403020204" pitchFamily="34" charset="0"/>
                <a:ea typeface="Source Sans Pro Light" panose="020B0303030403020204" pitchFamily="34" charset="0"/>
              </a:rPr>
              <a:t> Huang, Peng Zhang, </a:t>
            </a:r>
            <a:r>
              <a:rPr lang="en-US" sz="3300" dirty="0" err="1">
                <a:latin typeface="Source Sans Pro Light" panose="020B0303030403020204" pitchFamily="34" charset="0"/>
                <a:ea typeface="Source Sans Pro Light" panose="020B0303030403020204" pitchFamily="34" charset="0"/>
              </a:rPr>
              <a:t>Qiancheng</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Qinyu</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Qiushi</a:t>
            </a:r>
            <a:r>
              <a:rPr lang="en-US" sz="3300" dirty="0">
                <a:latin typeface="Source Sans Pro Light" panose="020B0303030403020204" pitchFamily="34" charset="0"/>
                <a:ea typeface="Source Sans Pro Light" panose="020B0303030403020204" pitchFamily="34" charset="0"/>
              </a:rPr>
              <a:t> Du, </a:t>
            </a:r>
            <a:r>
              <a:rPr lang="en-US" sz="3300" dirty="0" err="1">
                <a:latin typeface="Source Sans Pro Light" panose="020B0303030403020204" pitchFamily="34" charset="0"/>
                <a:ea typeface="Source Sans Pro Light" panose="020B0303030403020204" pitchFamily="34" charset="0"/>
              </a:rPr>
              <a:t>Ruiqi</a:t>
            </a:r>
            <a:r>
              <a:rPr lang="en-US" sz="3300" dirty="0">
                <a:latin typeface="Source Sans Pro Light" panose="020B0303030403020204" pitchFamily="34" charset="0"/>
                <a:ea typeface="Source Sans Pro Light" panose="020B0303030403020204" pitchFamily="34" charset="0"/>
              </a:rPr>
              <a:t> Ge, </a:t>
            </a:r>
            <a:r>
              <a:rPr lang="en-US" sz="3300" dirty="0" err="1">
                <a:latin typeface="Source Sans Pro Light" panose="020B0303030403020204" pitchFamily="34" charset="0"/>
                <a:ea typeface="Source Sans Pro Light" panose="020B0303030403020204" pitchFamily="34" charset="0"/>
              </a:rPr>
              <a:t>Ruisong</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Ruizhe</a:t>
            </a:r>
            <a:r>
              <a:rPr lang="en-US" sz="3300" dirty="0">
                <a:latin typeface="Source Sans Pro Light" panose="020B0303030403020204" pitchFamily="34" charset="0"/>
                <a:ea typeface="Source Sans Pro Light" panose="020B0303030403020204" pitchFamily="34" charset="0"/>
              </a:rPr>
              <a:t> Pan, </a:t>
            </a:r>
            <a:r>
              <a:rPr lang="en-US" sz="3300" dirty="0" err="1">
                <a:latin typeface="Source Sans Pro Light" panose="020B0303030403020204" pitchFamily="34" charset="0"/>
                <a:ea typeface="Source Sans Pro Light" panose="020B0303030403020204" pitchFamily="34" charset="0"/>
              </a:rPr>
              <a:t>Runji</a:t>
            </a:r>
            <a:r>
              <a:rPr lang="en-US" sz="3300" dirty="0">
                <a:latin typeface="Source Sans Pro Light" panose="020B0303030403020204" pitchFamily="34" charset="0"/>
                <a:ea typeface="Source Sans Pro Light" panose="020B0303030403020204" pitchFamily="34" charset="0"/>
              </a:rPr>
              <a:t> Wang, R.J. Chen, R.L. Jin, </a:t>
            </a:r>
            <a:r>
              <a:rPr lang="en-US" sz="3300" dirty="0" err="1">
                <a:latin typeface="Source Sans Pro Light" panose="020B0303030403020204" pitchFamily="34" charset="0"/>
                <a:ea typeface="Source Sans Pro Light" panose="020B0303030403020204" pitchFamily="34" charset="0"/>
              </a:rPr>
              <a:t>Ruyi</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Shanghao</a:t>
            </a:r>
            <a:r>
              <a:rPr lang="en-US" sz="3300" dirty="0">
                <a:latin typeface="Source Sans Pro Light" panose="020B0303030403020204" pitchFamily="34" charset="0"/>
                <a:ea typeface="Source Sans Pro Light" panose="020B0303030403020204" pitchFamily="34" charset="0"/>
              </a:rPr>
              <a:t> Lu, </a:t>
            </a:r>
            <a:r>
              <a:rPr lang="en-US" sz="3300" dirty="0" err="1">
                <a:latin typeface="Source Sans Pro Light" panose="020B0303030403020204" pitchFamily="34" charset="0"/>
                <a:ea typeface="Source Sans Pro Light" panose="020B0303030403020204" pitchFamily="34" charset="0"/>
              </a:rPr>
              <a:t>Shangyan</a:t>
            </a:r>
            <a:r>
              <a:rPr lang="en-US" sz="3300" dirty="0">
                <a:latin typeface="Source Sans Pro Light" panose="020B0303030403020204" pitchFamily="34" charset="0"/>
                <a:ea typeface="Source Sans Pro Light" panose="020B0303030403020204" pitchFamily="34" charset="0"/>
              </a:rPr>
              <a:t> Zhou, </a:t>
            </a:r>
            <a:r>
              <a:rPr lang="en-US" sz="3300" dirty="0" err="1">
                <a:latin typeface="Source Sans Pro Light" panose="020B0303030403020204" pitchFamily="34" charset="0"/>
                <a:ea typeface="Source Sans Pro Light" panose="020B0303030403020204" pitchFamily="34" charset="0"/>
              </a:rPr>
              <a:t>Shanhuang</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Shengfeng</a:t>
            </a:r>
            <a:r>
              <a:rPr lang="en-US" sz="3300" dirty="0">
                <a:latin typeface="Source Sans Pro Light" panose="020B0303030403020204" pitchFamily="34" charset="0"/>
                <a:ea typeface="Source Sans Pro Light" panose="020B0303030403020204" pitchFamily="34" charset="0"/>
              </a:rPr>
              <a:t> Ye, </a:t>
            </a:r>
            <a:r>
              <a:rPr lang="en-US" sz="3300" dirty="0" err="1">
                <a:latin typeface="Source Sans Pro Light" panose="020B0303030403020204" pitchFamily="34" charset="0"/>
                <a:ea typeface="Source Sans Pro Light" panose="020B0303030403020204" pitchFamily="34" charset="0"/>
              </a:rPr>
              <a:t>Shiyu</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Shuiping</a:t>
            </a:r>
            <a:r>
              <a:rPr lang="en-US" sz="3300" dirty="0">
                <a:latin typeface="Source Sans Pro Light" panose="020B0303030403020204" pitchFamily="34" charset="0"/>
                <a:ea typeface="Source Sans Pro Light" panose="020B0303030403020204" pitchFamily="34" charset="0"/>
              </a:rPr>
              <a:t> Yu, </a:t>
            </a:r>
            <a:r>
              <a:rPr lang="en-US" sz="3300" dirty="0" err="1">
                <a:latin typeface="Source Sans Pro Light" panose="020B0303030403020204" pitchFamily="34" charset="0"/>
                <a:ea typeface="Source Sans Pro Light" panose="020B0303030403020204" pitchFamily="34" charset="0"/>
              </a:rPr>
              <a:t>Shunfeng</a:t>
            </a:r>
            <a:r>
              <a:rPr lang="en-US" sz="3300" dirty="0">
                <a:latin typeface="Source Sans Pro Light" panose="020B0303030403020204" pitchFamily="34" charset="0"/>
                <a:ea typeface="Source Sans Pro Light" panose="020B0303030403020204" pitchFamily="34" charset="0"/>
              </a:rPr>
              <a:t> Zhou, </a:t>
            </a:r>
            <a:r>
              <a:rPr lang="en-US" sz="3300" dirty="0" err="1">
                <a:latin typeface="Source Sans Pro Light" panose="020B0303030403020204" pitchFamily="34" charset="0"/>
                <a:ea typeface="Source Sans Pro Light" panose="020B0303030403020204" pitchFamily="34" charset="0"/>
              </a:rPr>
              <a:t>Shuting</a:t>
            </a:r>
            <a:r>
              <a:rPr lang="en-US" sz="3300" dirty="0">
                <a:latin typeface="Source Sans Pro Light" panose="020B0303030403020204" pitchFamily="34" charset="0"/>
                <a:ea typeface="Source Sans Pro Light" panose="020B0303030403020204" pitchFamily="34" charset="0"/>
              </a:rPr>
              <a:t> Pan, S.S. Li , Shuang Zhou, </a:t>
            </a:r>
            <a:r>
              <a:rPr lang="en-US" sz="3300" dirty="0" err="1">
                <a:latin typeface="Source Sans Pro Light" panose="020B0303030403020204" pitchFamily="34" charset="0"/>
                <a:ea typeface="Source Sans Pro Light" panose="020B0303030403020204" pitchFamily="34" charset="0"/>
              </a:rPr>
              <a:t>Shaoqing</a:t>
            </a:r>
            <a:r>
              <a:rPr lang="en-US" sz="3300" dirty="0">
                <a:latin typeface="Source Sans Pro Light" panose="020B0303030403020204" pitchFamily="34" charset="0"/>
                <a:ea typeface="Source Sans Pro Light" panose="020B0303030403020204" pitchFamily="34" charset="0"/>
              </a:rPr>
              <a:t> Wu, </a:t>
            </a:r>
            <a:r>
              <a:rPr lang="en-US" sz="3300" dirty="0" err="1">
                <a:latin typeface="Source Sans Pro Light" panose="020B0303030403020204" pitchFamily="34" charset="0"/>
                <a:ea typeface="Source Sans Pro Light" panose="020B0303030403020204" pitchFamily="34" charset="0"/>
              </a:rPr>
              <a:t>Shengfeng</a:t>
            </a:r>
            <a:r>
              <a:rPr lang="en-US" sz="3300" dirty="0">
                <a:latin typeface="Source Sans Pro Light" panose="020B0303030403020204" pitchFamily="34" charset="0"/>
                <a:ea typeface="Source Sans Pro Light" panose="020B0303030403020204" pitchFamily="34" charset="0"/>
              </a:rPr>
              <a:t> Ye, Tao Yun, Tian Pei, Tianyu Sun, T. Wang, </a:t>
            </a:r>
            <a:r>
              <a:rPr lang="en-US" sz="3300" dirty="0" err="1">
                <a:latin typeface="Source Sans Pro Light" panose="020B0303030403020204" pitchFamily="34" charset="0"/>
                <a:ea typeface="Source Sans Pro Light" panose="020B0303030403020204" pitchFamily="34" charset="0"/>
              </a:rPr>
              <a:t>Wangding</a:t>
            </a:r>
            <a:r>
              <a:rPr lang="en-US" sz="3300" dirty="0">
                <a:latin typeface="Source Sans Pro Light" panose="020B0303030403020204" pitchFamily="34" charset="0"/>
                <a:ea typeface="Source Sans Pro Light" panose="020B0303030403020204" pitchFamily="34" charset="0"/>
              </a:rPr>
              <a:t> Zeng, </a:t>
            </a:r>
            <a:r>
              <a:rPr lang="en-US" sz="3300" dirty="0" err="1">
                <a:latin typeface="Source Sans Pro Light" panose="020B0303030403020204" pitchFamily="34" charset="0"/>
                <a:ea typeface="Source Sans Pro Light" panose="020B0303030403020204" pitchFamily="34" charset="0"/>
              </a:rPr>
              <a:t>Wanjia</a:t>
            </a:r>
            <a:r>
              <a:rPr lang="en-US" sz="3300" dirty="0">
                <a:latin typeface="Source Sans Pro Light" panose="020B0303030403020204" pitchFamily="34" charset="0"/>
                <a:ea typeface="Source Sans Pro Light" panose="020B0303030403020204" pitchFamily="34" charset="0"/>
              </a:rPr>
              <a:t> Zhao, Wen Liu, </a:t>
            </a:r>
            <a:r>
              <a:rPr lang="en-US" sz="3300" dirty="0" err="1">
                <a:latin typeface="Source Sans Pro Light" panose="020B0303030403020204" pitchFamily="34" charset="0"/>
                <a:ea typeface="Source Sans Pro Light" panose="020B0303030403020204" pitchFamily="34" charset="0"/>
              </a:rPr>
              <a:t>Wenfeng</a:t>
            </a:r>
            <a:r>
              <a:rPr lang="en-US" sz="3300" dirty="0">
                <a:latin typeface="Source Sans Pro Light" panose="020B0303030403020204" pitchFamily="34" charset="0"/>
                <a:ea typeface="Source Sans Pro Light" panose="020B0303030403020204" pitchFamily="34" charset="0"/>
              </a:rPr>
              <a:t> Liang, Wenjun Gao, </a:t>
            </a:r>
            <a:r>
              <a:rPr lang="en-US" sz="3300" dirty="0" err="1">
                <a:latin typeface="Source Sans Pro Light" panose="020B0303030403020204" pitchFamily="34" charset="0"/>
                <a:ea typeface="Source Sans Pro Light" panose="020B0303030403020204" pitchFamily="34" charset="0"/>
              </a:rPr>
              <a:t>Wenqin</a:t>
            </a:r>
            <a:r>
              <a:rPr lang="en-US" sz="3300" dirty="0">
                <a:latin typeface="Source Sans Pro Light" panose="020B0303030403020204" pitchFamily="34" charset="0"/>
                <a:ea typeface="Source Sans Pro Light" panose="020B0303030403020204" pitchFamily="34" charset="0"/>
              </a:rPr>
              <a:t> Yu, </a:t>
            </a:r>
            <a:r>
              <a:rPr lang="en-US" sz="3300" dirty="0" err="1">
                <a:latin typeface="Source Sans Pro Light" panose="020B0303030403020204" pitchFamily="34" charset="0"/>
                <a:ea typeface="Source Sans Pro Light" panose="020B0303030403020204" pitchFamily="34" charset="0"/>
              </a:rPr>
              <a:t>Wentao</a:t>
            </a:r>
            <a:r>
              <a:rPr lang="en-US" sz="3300" dirty="0">
                <a:latin typeface="Source Sans Pro Light" panose="020B0303030403020204" pitchFamily="34" charset="0"/>
                <a:ea typeface="Source Sans Pro Light" panose="020B0303030403020204" pitchFamily="34" charset="0"/>
              </a:rPr>
              <a:t> Zhang, W.L. Xiao, Wei An, Xiaodong Liu, </a:t>
            </a:r>
            <a:r>
              <a:rPr lang="en-US" sz="3300" dirty="0" err="1">
                <a:latin typeface="Source Sans Pro Light" panose="020B0303030403020204" pitchFamily="34" charset="0"/>
                <a:ea typeface="Source Sans Pro Light" panose="020B0303030403020204" pitchFamily="34" charset="0"/>
              </a:rPr>
              <a:t>Xiaohan</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Xiaokang</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Xiaotao</a:t>
            </a:r>
            <a:r>
              <a:rPr lang="en-US" sz="3300" dirty="0">
                <a:latin typeface="Source Sans Pro Light" panose="020B0303030403020204" pitchFamily="34" charset="0"/>
                <a:ea typeface="Source Sans Pro Light" panose="020B0303030403020204" pitchFamily="34" charset="0"/>
              </a:rPr>
              <a:t> </a:t>
            </a:r>
            <a:r>
              <a:rPr lang="en-US" sz="3300" dirty="0" err="1">
                <a:latin typeface="Source Sans Pro Light" panose="020B0303030403020204" pitchFamily="34" charset="0"/>
                <a:ea typeface="Source Sans Pro Light" panose="020B0303030403020204" pitchFamily="34" charset="0"/>
              </a:rPr>
              <a:t>Nie</a:t>
            </a:r>
            <a:r>
              <a:rPr lang="en-US" sz="3300" dirty="0">
                <a:latin typeface="Source Sans Pro Light" panose="020B0303030403020204" pitchFamily="34" charset="0"/>
                <a:ea typeface="Source Sans Pro Light" panose="020B0303030403020204" pitchFamily="34" charset="0"/>
              </a:rPr>
              <a:t>, Xin Cheng, Xin Liu, Xin Xie, </a:t>
            </a:r>
            <a:r>
              <a:rPr lang="en-US" sz="3300" dirty="0" err="1">
                <a:latin typeface="Source Sans Pro Light" panose="020B0303030403020204" pitchFamily="34" charset="0"/>
                <a:ea typeface="Source Sans Pro Light" panose="020B0303030403020204" pitchFamily="34" charset="0"/>
              </a:rPr>
              <a:t>Xingchao</a:t>
            </a:r>
            <a:r>
              <a:rPr lang="en-US" sz="3300" dirty="0">
                <a:latin typeface="Source Sans Pro Light" panose="020B0303030403020204" pitchFamily="34" charset="0"/>
                <a:ea typeface="Source Sans Pro Light" panose="020B0303030403020204" pitchFamily="34" charset="0"/>
              </a:rPr>
              <a:t> Liu, Xinyu Yang, Xinyuan Li, </a:t>
            </a:r>
            <a:r>
              <a:rPr lang="en-US" sz="3300" dirty="0" err="1">
                <a:latin typeface="Source Sans Pro Light" panose="020B0303030403020204" pitchFamily="34" charset="0"/>
                <a:ea typeface="Source Sans Pro Light" panose="020B0303030403020204" pitchFamily="34" charset="0"/>
              </a:rPr>
              <a:t>Xuecheng</a:t>
            </a:r>
            <a:r>
              <a:rPr lang="en-US" sz="3300" dirty="0">
                <a:latin typeface="Source Sans Pro Light" panose="020B0303030403020204" pitchFamily="34" charset="0"/>
                <a:ea typeface="Source Sans Pro Light" panose="020B0303030403020204" pitchFamily="34" charset="0"/>
              </a:rPr>
              <a:t> Su, </a:t>
            </a:r>
            <a:r>
              <a:rPr lang="en-US" sz="3300" dirty="0" err="1">
                <a:latin typeface="Source Sans Pro Light" panose="020B0303030403020204" pitchFamily="34" charset="0"/>
                <a:ea typeface="Source Sans Pro Light" panose="020B0303030403020204" pitchFamily="34" charset="0"/>
              </a:rPr>
              <a:t>Xuheng</a:t>
            </a:r>
            <a:r>
              <a:rPr lang="en-US" sz="3300" dirty="0">
                <a:latin typeface="Source Sans Pro Light" panose="020B0303030403020204" pitchFamily="34" charset="0"/>
                <a:ea typeface="Source Sans Pro Light" panose="020B0303030403020204" pitchFamily="34" charset="0"/>
              </a:rPr>
              <a:t> Lin, X.Q. Li, </a:t>
            </a:r>
            <a:r>
              <a:rPr lang="en-US" sz="3300" dirty="0" err="1">
                <a:latin typeface="Source Sans Pro Light" panose="020B0303030403020204" pitchFamily="34" charset="0"/>
                <a:ea typeface="Source Sans Pro Light" panose="020B0303030403020204" pitchFamily="34" charset="0"/>
              </a:rPr>
              <a:t>Xiangyue</a:t>
            </a:r>
            <a:r>
              <a:rPr lang="en-US" sz="3300" dirty="0">
                <a:latin typeface="Source Sans Pro Light" panose="020B0303030403020204" pitchFamily="34" charset="0"/>
                <a:ea typeface="Source Sans Pro Light" panose="020B0303030403020204" pitchFamily="34" charset="0"/>
              </a:rPr>
              <a:t> Jin, </a:t>
            </a:r>
            <a:r>
              <a:rPr lang="en-US" sz="3300" dirty="0" err="1">
                <a:latin typeface="Source Sans Pro Light" panose="020B0303030403020204" pitchFamily="34" charset="0"/>
                <a:ea typeface="Source Sans Pro Light" panose="020B0303030403020204" pitchFamily="34" charset="0"/>
              </a:rPr>
              <a:t>Xiaojin</a:t>
            </a:r>
            <a:r>
              <a:rPr lang="en-US" sz="3300" dirty="0">
                <a:latin typeface="Source Sans Pro Light" panose="020B0303030403020204" pitchFamily="34" charset="0"/>
                <a:ea typeface="Source Sans Pro Light" panose="020B0303030403020204" pitchFamily="34" charset="0"/>
              </a:rPr>
              <a:t> Shen, </a:t>
            </a:r>
            <a:r>
              <a:rPr lang="en-US" sz="3300" dirty="0" err="1">
                <a:latin typeface="Source Sans Pro Light" panose="020B0303030403020204" pitchFamily="34" charset="0"/>
                <a:ea typeface="Source Sans Pro Light" panose="020B0303030403020204" pitchFamily="34" charset="0"/>
              </a:rPr>
              <a:t>Xiaosha</a:t>
            </a:r>
            <a:r>
              <a:rPr lang="en-US" sz="3300" dirty="0">
                <a:latin typeface="Source Sans Pro Light" panose="020B0303030403020204" pitchFamily="34" charset="0"/>
                <a:ea typeface="Source Sans Pro Light" panose="020B0303030403020204" pitchFamily="34" charset="0"/>
              </a:rPr>
              <a:t> Chen, </a:t>
            </a:r>
            <a:r>
              <a:rPr lang="en-US" sz="3300" dirty="0" err="1">
                <a:latin typeface="Source Sans Pro Light" panose="020B0303030403020204" pitchFamily="34" charset="0"/>
                <a:ea typeface="Source Sans Pro Light" panose="020B0303030403020204" pitchFamily="34" charset="0"/>
              </a:rPr>
              <a:t>Xiaowen</a:t>
            </a:r>
            <a:r>
              <a:rPr lang="en-US" sz="3300" dirty="0">
                <a:latin typeface="Source Sans Pro Light" panose="020B0303030403020204" pitchFamily="34" charset="0"/>
                <a:ea typeface="Source Sans Pro Light" panose="020B0303030403020204" pitchFamily="34" charset="0"/>
              </a:rPr>
              <a:t> Sun, </a:t>
            </a:r>
            <a:r>
              <a:rPr lang="en-US" sz="3300" dirty="0" err="1">
                <a:latin typeface="Source Sans Pro Light" panose="020B0303030403020204" pitchFamily="34" charset="0"/>
                <a:ea typeface="Source Sans Pro Light" panose="020B0303030403020204" pitchFamily="34" charset="0"/>
              </a:rPr>
              <a:t>Xiaoxiang</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Xinnan</a:t>
            </a:r>
            <a:r>
              <a:rPr lang="en-US" sz="3300" dirty="0">
                <a:latin typeface="Source Sans Pro Light" panose="020B0303030403020204" pitchFamily="34" charset="0"/>
                <a:ea typeface="Source Sans Pro Light" panose="020B0303030403020204" pitchFamily="34" charset="0"/>
              </a:rPr>
              <a:t> Song, Xinyi Zhou, Xianzu Wang, </a:t>
            </a:r>
            <a:r>
              <a:rPr lang="en-US" sz="3300" dirty="0" err="1">
                <a:latin typeface="Source Sans Pro Light" panose="020B0303030403020204" pitchFamily="34" charset="0"/>
                <a:ea typeface="Source Sans Pro Light" panose="020B0303030403020204" pitchFamily="34" charset="0"/>
              </a:rPr>
              <a:t>Xinxia</a:t>
            </a:r>
            <a:r>
              <a:rPr lang="en-US" sz="3300" dirty="0">
                <a:latin typeface="Source Sans Pro Light" panose="020B0303030403020204" pitchFamily="34" charset="0"/>
                <a:ea typeface="Source Sans Pro Light" panose="020B0303030403020204" pitchFamily="34" charset="0"/>
              </a:rPr>
              <a:t> Shan, Y.K. Li, Y.Q. Wang, Y.X. Wei, Yang Zhang, </a:t>
            </a:r>
            <a:r>
              <a:rPr lang="en-US" sz="3300" dirty="0" err="1">
                <a:latin typeface="Source Sans Pro Light" panose="020B0303030403020204" pitchFamily="34" charset="0"/>
                <a:ea typeface="Source Sans Pro Light" panose="020B0303030403020204" pitchFamily="34" charset="0"/>
              </a:rPr>
              <a:t>Yanhong</a:t>
            </a:r>
            <a:r>
              <a:rPr lang="en-US" sz="3300" dirty="0">
                <a:latin typeface="Source Sans Pro Light" panose="020B0303030403020204" pitchFamily="34" charset="0"/>
                <a:ea typeface="Source Sans Pro Light" panose="020B0303030403020204" pitchFamily="34" charset="0"/>
              </a:rPr>
              <a:t> Xu, Yao Li, Yao Zhao, </a:t>
            </a:r>
            <a:r>
              <a:rPr lang="en-US" sz="3300" dirty="0" err="1">
                <a:latin typeface="Source Sans Pro Light" panose="020B0303030403020204" pitchFamily="34" charset="0"/>
                <a:ea typeface="Source Sans Pro Light" panose="020B0303030403020204" pitchFamily="34" charset="0"/>
              </a:rPr>
              <a:t>Yaofeng</a:t>
            </a:r>
            <a:r>
              <a:rPr lang="en-US" sz="3300" dirty="0">
                <a:latin typeface="Source Sans Pro Light" panose="020B0303030403020204" pitchFamily="34" charset="0"/>
                <a:ea typeface="Source Sans Pro Light" panose="020B0303030403020204" pitchFamily="34" charset="0"/>
              </a:rPr>
              <a:t> Sun, </a:t>
            </a:r>
            <a:r>
              <a:rPr lang="en-US" sz="3300" dirty="0" err="1">
                <a:latin typeface="Source Sans Pro Light" panose="020B0303030403020204" pitchFamily="34" charset="0"/>
                <a:ea typeface="Source Sans Pro Light" panose="020B0303030403020204" pitchFamily="34" charset="0"/>
              </a:rPr>
              <a:t>Yaohui</a:t>
            </a:r>
            <a:r>
              <a:rPr lang="en-US" sz="3300" dirty="0">
                <a:latin typeface="Source Sans Pro Light" panose="020B0303030403020204" pitchFamily="34" charset="0"/>
                <a:ea typeface="Source Sans Pro Light" panose="020B0303030403020204" pitchFamily="34" charset="0"/>
              </a:rPr>
              <a:t> Wang, Yi Yu, </a:t>
            </a:r>
            <a:r>
              <a:rPr lang="en-US" sz="3300" dirty="0" err="1">
                <a:latin typeface="Source Sans Pro Light" panose="020B0303030403020204" pitchFamily="34" charset="0"/>
                <a:ea typeface="Source Sans Pro Light" panose="020B0303030403020204" pitchFamily="34" charset="0"/>
              </a:rPr>
              <a:t>Yichao</a:t>
            </a:r>
            <a:r>
              <a:rPr lang="en-US" sz="3300" dirty="0">
                <a:latin typeface="Source Sans Pro Light" panose="020B0303030403020204" pitchFamily="34" charset="0"/>
                <a:ea typeface="Source Sans Pro Light" panose="020B0303030403020204" pitchFamily="34" charset="0"/>
              </a:rPr>
              <a:t> Zhang, Yifan Shi, </a:t>
            </a:r>
            <a:r>
              <a:rPr lang="en-US" sz="3300" dirty="0" err="1">
                <a:latin typeface="Source Sans Pro Light" panose="020B0303030403020204" pitchFamily="34" charset="0"/>
                <a:ea typeface="Source Sans Pro Light" panose="020B0303030403020204" pitchFamily="34" charset="0"/>
              </a:rPr>
              <a:t>Yiliang</a:t>
            </a:r>
            <a:r>
              <a:rPr lang="en-US" sz="3300" dirty="0">
                <a:latin typeface="Source Sans Pro Light" panose="020B0303030403020204" pitchFamily="34" charset="0"/>
                <a:ea typeface="Source Sans Pro Light" panose="020B0303030403020204" pitchFamily="34" charset="0"/>
              </a:rPr>
              <a:t> Xiong, Ying He, Yishi Piao, </a:t>
            </a:r>
            <a:r>
              <a:rPr lang="en-US" sz="3300" dirty="0" err="1">
                <a:latin typeface="Source Sans Pro Light" panose="020B0303030403020204" pitchFamily="34" charset="0"/>
                <a:ea typeface="Source Sans Pro Light" panose="020B0303030403020204" pitchFamily="34" charset="0"/>
              </a:rPr>
              <a:t>Yisong</a:t>
            </a:r>
            <a:r>
              <a:rPr lang="en-US" sz="3300" dirty="0">
                <a:latin typeface="Source Sans Pro Light" panose="020B0303030403020204" pitchFamily="34" charset="0"/>
                <a:ea typeface="Source Sans Pro Light" panose="020B0303030403020204" pitchFamily="34" charset="0"/>
              </a:rPr>
              <a:t> Wang, </a:t>
            </a:r>
            <a:r>
              <a:rPr lang="en-US" sz="3300" dirty="0" err="1">
                <a:latin typeface="Source Sans Pro Light" panose="020B0303030403020204" pitchFamily="34" charset="0"/>
                <a:ea typeface="Source Sans Pro Light" panose="020B0303030403020204" pitchFamily="34" charset="0"/>
              </a:rPr>
              <a:t>Yixuan</a:t>
            </a:r>
            <a:r>
              <a:rPr lang="en-US" sz="3300" dirty="0">
                <a:latin typeface="Source Sans Pro Light" panose="020B0303030403020204" pitchFamily="34" charset="0"/>
                <a:ea typeface="Source Sans Pro Light" panose="020B0303030403020204" pitchFamily="34" charset="0"/>
              </a:rPr>
              <a:t> Tan, </a:t>
            </a:r>
            <a:r>
              <a:rPr lang="en-US" sz="3300" dirty="0" err="1">
                <a:latin typeface="Source Sans Pro Light" panose="020B0303030403020204" pitchFamily="34" charset="0"/>
                <a:ea typeface="Source Sans Pro Light" panose="020B0303030403020204" pitchFamily="34" charset="0"/>
              </a:rPr>
              <a:t>Yiyang</a:t>
            </a:r>
            <a:r>
              <a:rPr lang="en-US" sz="3300" dirty="0">
                <a:latin typeface="Source Sans Pro Light" panose="020B0303030403020204" pitchFamily="34" charset="0"/>
                <a:ea typeface="Source Sans Pro Light" panose="020B0303030403020204" pitchFamily="34" charset="0"/>
              </a:rPr>
              <a:t> Ma, </a:t>
            </a:r>
            <a:r>
              <a:rPr lang="en-US" sz="3300" dirty="0" err="1">
                <a:latin typeface="Source Sans Pro Light" panose="020B0303030403020204" pitchFamily="34" charset="0"/>
                <a:ea typeface="Source Sans Pro Light" panose="020B0303030403020204" pitchFamily="34" charset="0"/>
              </a:rPr>
              <a:t>Yiyuan</a:t>
            </a:r>
            <a:r>
              <a:rPr lang="en-US" sz="3300" dirty="0">
                <a:latin typeface="Source Sans Pro Light" panose="020B0303030403020204" pitchFamily="34" charset="0"/>
                <a:ea typeface="Source Sans Pro Light" panose="020B0303030403020204" pitchFamily="34" charset="0"/>
              </a:rPr>
              <a:t> Liu, </a:t>
            </a:r>
            <a:r>
              <a:rPr lang="en-US" sz="3300" dirty="0" err="1">
                <a:latin typeface="Source Sans Pro Light" panose="020B0303030403020204" pitchFamily="34" charset="0"/>
                <a:ea typeface="Source Sans Pro Light" panose="020B0303030403020204" pitchFamily="34" charset="0"/>
              </a:rPr>
              <a:t>Yongqiang</a:t>
            </a:r>
            <a:r>
              <a:rPr lang="en-US" sz="3300" dirty="0">
                <a:latin typeface="Source Sans Pro Light" panose="020B0303030403020204" pitchFamily="34" charset="0"/>
                <a:ea typeface="Source Sans Pro Light" panose="020B0303030403020204" pitchFamily="34" charset="0"/>
              </a:rPr>
              <a:t> Guo, Yuan Ou, </a:t>
            </a:r>
            <a:r>
              <a:rPr lang="en-US" sz="3300" dirty="0" err="1">
                <a:latin typeface="Source Sans Pro Light" panose="020B0303030403020204" pitchFamily="34" charset="0"/>
                <a:ea typeface="Source Sans Pro Light" panose="020B0303030403020204" pitchFamily="34" charset="0"/>
              </a:rPr>
              <a:t>Yuduan</a:t>
            </a:r>
            <a:r>
              <a:rPr lang="en-US" sz="3300" dirty="0">
                <a:latin typeface="Source Sans Pro Light" panose="020B0303030403020204" pitchFamily="34" charset="0"/>
                <a:ea typeface="Source Sans Pro Light" panose="020B0303030403020204" pitchFamily="34" charset="0"/>
              </a:rPr>
              <a:t> Wang, Yue Gong, </a:t>
            </a:r>
            <a:r>
              <a:rPr lang="en-US" sz="3300" dirty="0" err="1">
                <a:latin typeface="Source Sans Pro Light" panose="020B0303030403020204" pitchFamily="34" charset="0"/>
                <a:ea typeface="Source Sans Pro Light" panose="020B0303030403020204" pitchFamily="34" charset="0"/>
              </a:rPr>
              <a:t>Yuheng</a:t>
            </a:r>
            <a:r>
              <a:rPr lang="en-US" sz="3300" dirty="0">
                <a:latin typeface="Source Sans Pro Light" panose="020B0303030403020204" pitchFamily="34" charset="0"/>
                <a:ea typeface="Source Sans Pro Light" panose="020B0303030403020204" pitchFamily="34" charset="0"/>
              </a:rPr>
              <a:t> Zou, </a:t>
            </a:r>
            <a:r>
              <a:rPr lang="en-US" sz="3300" dirty="0" err="1">
                <a:latin typeface="Source Sans Pro Light" panose="020B0303030403020204" pitchFamily="34" charset="0"/>
                <a:ea typeface="Source Sans Pro Light" panose="020B0303030403020204" pitchFamily="34" charset="0"/>
              </a:rPr>
              <a:t>Yujia</a:t>
            </a:r>
            <a:r>
              <a:rPr lang="en-US" sz="3300" dirty="0">
                <a:latin typeface="Source Sans Pro Light" panose="020B0303030403020204" pitchFamily="34" charset="0"/>
                <a:ea typeface="Source Sans Pro Light" panose="020B0303030403020204" pitchFamily="34" charset="0"/>
              </a:rPr>
              <a:t> He, </a:t>
            </a:r>
            <a:r>
              <a:rPr lang="en-US" sz="3300" dirty="0" err="1">
                <a:latin typeface="Source Sans Pro Light" panose="020B0303030403020204" pitchFamily="34" charset="0"/>
                <a:ea typeface="Source Sans Pro Light" panose="020B0303030403020204" pitchFamily="34" charset="0"/>
              </a:rPr>
              <a:t>Yunfan</a:t>
            </a:r>
            <a:r>
              <a:rPr lang="en-US" sz="3300" dirty="0">
                <a:latin typeface="Source Sans Pro Light" panose="020B0303030403020204" pitchFamily="34" charset="0"/>
                <a:ea typeface="Source Sans Pro Light" panose="020B0303030403020204" pitchFamily="34" charset="0"/>
              </a:rPr>
              <a:t> Xiong, </a:t>
            </a:r>
            <a:r>
              <a:rPr lang="en-US" sz="3300" dirty="0" err="1">
                <a:latin typeface="Source Sans Pro Light" panose="020B0303030403020204" pitchFamily="34" charset="0"/>
                <a:ea typeface="Source Sans Pro Light" panose="020B0303030403020204" pitchFamily="34" charset="0"/>
              </a:rPr>
              <a:t>Yuxiang</a:t>
            </a:r>
            <a:r>
              <a:rPr lang="en-US" sz="3300" dirty="0">
                <a:latin typeface="Source Sans Pro Light" panose="020B0303030403020204" pitchFamily="34" charset="0"/>
                <a:ea typeface="Source Sans Pro Light" panose="020B0303030403020204" pitchFamily="34" charset="0"/>
              </a:rPr>
              <a:t> Luo, </a:t>
            </a:r>
            <a:r>
              <a:rPr lang="en-US" sz="3300" dirty="0" err="1">
                <a:latin typeface="Source Sans Pro Light" panose="020B0303030403020204" pitchFamily="34" charset="0"/>
                <a:ea typeface="Source Sans Pro Light" panose="020B0303030403020204" pitchFamily="34" charset="0"/>
              </a:rPr>
              <a:t>Yuxiang</a:t>
            </a:r>
            <a:r>
              <a:rPr lang="en-US" sz="3300" dirty="0">
                <a:latin typeface="Source Sans Pro Light" panose="020B0303030403020204" pitchFamily="34" charset="0"/>
                <a:ea typeface="Source Sans Pro Light" panose="020B0303030403020204" pitchFamily="34" charset="0"/>
              </a:rPr>
              <a:t> You, Yuxuan Liu, </a:t>
            </a:r>
            <a:r>
              <a:rPr lang="en-US" sz="3300" dirty="0" err="1">
                <a:latin typeface="Source Sans Pro Light" panose="020B0303030403020204" pitchFamily="34" charset="0"/>
                <a:ea typeface="Source Sans Pro Light" panose="020B0303030403020204" pitchFamily="34" charset="0"/>
              </a:rPr>
              <a:t>Yuyang</a:t>
            </a:r>
            <a:r>
              <a:rPr lang="en-US" sz="3300" dirty="0">
                <a:latin typeface="Source Sans Pro Light" panose="020B0303030403020204" pitchFamily="34" charset="0"/>
                <a:ea typeface="Source Sans Pro Light" panose="020B0303030403020204" pitchFamily="34" charset="0"/>
              </a:rPr>
              <a:t> Zhou, Y.X. Zhu, </a:t>
            </a:r>
            <a:r>
              <a:rPr lang="en-US" sz="3300" dirty="0" err="1">
                <a:latin typeface="Source Sans Pro Light" panose="020B0303030403020204" pitchFamily="34" charset="0"/>
                <a:ea typeface="Source Sans Pro Light" panose="020B0303030403020204" pitchFamily="34" charset="0"/>
              </a:rPr>
              <a:t>Yanhong</a:t>
            </a:r>
            <a:r>
              <a:rPr lang="en-US" sz="3300" dirty="0">
                <a:latin typeface="Source Sans Pro Light" panose="020B0303030403020204" pitchFamily="34" charset="0"/>
                <a:ea typeface="Source Sans Pro Light" panose="020B0303030403020204" pitchFamily="34" charset="0"/>
              </a:rPr>
              <a:t> Xu, </a:t>
            </a:r>
            <a:r>
              <a:rPr lang="en-US" sz="3300" dirty="0" err="1">
                <a:latin typeface="Source Sans Pro Light" panose="020B0303030403020204" pitchFamily="34" charset="0"/>
                <a:ea typeface="Source Sans Pro Light" panose="020B0303030403020204" pitchFamily="34" charset="0"/>
              </a:rPr>
              <a:t>Yanping</a:t>
            </a:r>
            <a:r>
              <a:rPr lang="en-US" sz="3300" dirty="0">
                <a:latin typeface="Source Sans Pro Light" panose="020B0303030403020204" pitchFamily="34" charset="0"/>
                <a:ea typeface="Source Sans Pro Light" panose="020B0303030403020204" pitchFamily="34" charset="0"/>
              </a:rPr>
              <a:t> Huang, </a:t>
            </a:r>
            <a:r>
              <a:rPr lang="en-US" sz="3300" dirty="0" err="1">
                <a:latin typeface="Source Sans Pro Light" panose="020B0303030403020204" pitchFamily="34" charset="0"/>
                <a:ea typeface="Source Sans Pro Light" panose="020B0303030403020204" pitchFamily="34" charset="0"/>
              </a:rPr>
              <a:t>Yaohui</a:t>
            </a:r>
            <a:r>
              <a:rPr lang="en-US" sz="3300" dirty="0">
                <a:latin typeface="Source Sans Pro Light" panose="020B0303030403020204" pitchFamily="34" charset="0"/>
                <a:ea typeface="Source Sans Pro Light" panose="020B0303030403020204" pitchFamily="34" charset="0"/>
              </a:rPr>
              <a:t> Li, Yi Zheng, Yuchen Zhu, </a:t>
            </a:r>
            <a:r>
              <a:rPr lang="en-US" sz="3300" dirty="0" err="1">
                <a:latin typeface="Source Sans Pro Light" panose="020B0303030403020204" pitchFamily="34" charset="0"/>
                <a:ea typeface="Source Sans Pro Light" panose="020B0303030403020204" pitchFamily="34" charset="0"/>
              </a:rPr>
              <a:t>Yunxian</a:t>
            </a:r>
            <a:r>
              <a:rPr lang="en-US" sz="3300" dirty="0">
                <a:latin typeface="Source Sans Pro Light" panose="020B0303030403020204" pitchFamily="34" charset="0"/>
                <a:ea typeface="Source Sans Pro Light" panose="020B0303030403020204" pitchFamily="34" charset="0"/>
              </a:rPr>
              <a:t> Ma, Ying Tang, </a:t>
            </a:r>
            <a:r>
              <a:rPr lang="en-US" sz="3300" dirty="0" err="1">
                <a:latin typeface="Source Sans Pro Light" panose="020B0303030403020204" pitchFamily="34" charset="0"/>
                <a:ea typeface="Source Sans Pro Light" panose="020B0303030403020204" pitchFamily="34" charset="0"/>
              </a:rPr>
              <a:t>Yukun</a:t>
            </a:r>
            <a:r>
              <a:rPr lang="en-US" sz="3300" dirty="0">
                <a:latin typeface="Source Sans Pro Light" panose="020B0303030403020204" pitchFamily="34" charset="0"/>
                <a:ea typeface="Source Sans Pro Light" panose="020B0303030403020204" pitchFamily="34" charset="0"/>
              </a:rPr>
              <a:t> Zha, </a:t>
            </a:r>
            <a:r>
              <a:rPr lang="en-US" sz="3300" dirty="0" err="1">
                <a:latin typeface="Source Sans Pro Light" panose="020B0303030403020204" pitchFamily="34" charset="0"/>
                <a:ea typeface="Source Sans Pro Light" panose="020B0303030403020204" pitchFamily="34" charset="0"/>
              </a:rPr>
              <a:t>Yuting</a:t>
            </a:r>
            <a:r>
              <a:rPr lang="en-US" sz="3300" dirty="0">
                <a:latin typeface="Source Sans Pro Light" panose="020B0303030403020204" pitchFamily="34" charset="0"/>
                <a:ea typeface="Source Sans Pro Light" panose="020B0303030403020204" pitchFamily="34" charset="0"/>
              </a:rPr>
              <a:t> Yan, Z.Z. Ren, </a:t>
            </a:r>
            <a:r>
              <a:rPr lang="en-US" sz="3300" dirty="0" err="1">
                <a:latin typeface="Source Sans Pro Light" panose="020B0303030403020204" pitchFamily="34" charset="0"/>
                <a:ea typeface="Source Sans Pro Light" panose="020B0303030403020204" pitchFamily="34" charset="0"/>
              </a:rPr>
              <a:t>Zehui</a:t>
            </a:r>
            <a:r>
              <a:rPr lang="en-US" sz="3300" dirty="0">
                <a:latin typeface="Source Sans Pro Light" panose="020B0303030403020204" pitchFamily="34" charset="0"/>
                <a:ea typeface="Source Sans Pro Light" panose="020B0303030403020204" pitchFamily="34" charset="0"/>
              </a:rPr>
              <a:t> Ren, </a:t>
            </a:r>
            <a:r>
              <a:rPr lang="en-US" sz="3300" dirty="0" err="1">
                <a:latin typeface="Source Sans Pro Light" panose="020B0303030403020204" pitchFamily="34" charset="0"/>
                <a:ea typeface="Source Sans Pro Light" panose="020B0303030403020204" pitchFamily="34" charset="0"/>
              </a:rPr>
              <a:t>Zhangli</a:t>
            </a:r>
            <a:r>
              <a:rPr lang="en-US" sz="3300" dirty="0">
                <a:latin typeface="Source Sans Pro Light" panose="020B0303030403020204" pitchFamily="34" charset="0"/>
                <a:ea typeface="Source Sans Pro Light" panose="020B0303030403020204" pitchFamily="34" charset="0"/>
              </a:rPr>
              <a:t> Sha, Zhe Fu, </a:t>
            </a:r>
            <a:r>
              <a:rPr lang="en-US" sz="3300" dirty="0" err="1">
                <a:latin typeface="Source Sans Pro Light" panose="020B0303030403020204" pitchFamily="34" charset="0"/>
                <a:ea typeface="Source Sans Pro Light" panose="020B0303030403020204" pitchFamily="34" charset="0"/>
              </a:rPr>
              <a:t>Zhean</a:t>
            </a:r>
            <a:r>
              <a:rPr lang="en-US" sz="3300" dirty="0">
                <a:latin typeface="Source Sans Pro Light" panose="020B0303030403020204" pitchFamily="34" charset="0"/>
                <a:ea typeface="Source Sans Pro Light" panose="020B0303030403020204" pitchFamily="34" charset="0"/>
              </a:rPr>
              <a:t> Xu, </a:t>
            </a:r>
            <a:r>
              <a:rPr lang="en-US" sz="3300" dirty="0" err="1">
                <a:latin typeface="Source Sans Pro Light" panose="020B0303030403020204" pitchFamily="34" charset="0"/>
                <a:ea typeface="Source Sans Pro Light" panose="020B0303030403020204" pitchFamily="34" charset="0"/>
              </a:rPr>
              <a:t>Zhenda</a:t>
            </a:r>
            <a:r>
              <a:rPr lang="en-US" sz="3300" dirty="0">
                <a:latin typeface="Source Sans Pro Light" panose="020B0303030403020204" pitchFamily="34" charset="0"/>
                <a:ea typeface="Source Sans Pro Light" panose="020B0303030403020204" pitchFamily="34" charset="0"/>
              </a:rPr>
              <a:t> Xie, </a:t>
            </a:r>
            <a:r>
              <a:rPr lang="en-US" sz="3300" dirty="0" err="1">
                <a:latin typeface="Source Sans Pro Light" panose="020B0303030403020204" pitchFamily="34" charset="0"/>
                <a:ea typeface="Source Sans Pro Light" panose="020B0303030403020204" pitchFamily="34" charset="0"/>
              </a:rPr>
              <a:t>Zhengyan</a:t>
            </a:r>
            <a:r>
              <a:rPr lang="en-US" sz="3300" dirty="0">
                <a:latin typeface="Source Sans Pro Light" panose="020B0303030403020204" pitchFamily="34" charset="0"/>
                <a:ea typeface="Source Sans Pro Light" panose="020B0303030403020204" pitchFamily="34" charset="0"/>
              </a:rPr>
              <a:t> Zhang, </a:t>
            </a:r>
            <a:r>
              <a:rPr lang="en-US" sz="3300" dirty="0" err="1">
                <a:latin typeface="Source Sans Pro Light" panose="020B0303030403020204" pitchFamily="34" charset="0"/>
                <a:ea typeface="Source Sans Pro Light" panose="020B0303030403020204" pitchFamily="34" charset="0"/>
              </a:rPr>
              <a:t>Zhewen</a:t>
            </a:r>
            <a:r>
              <a:rPr lang="en-US" sz="3300" dirty="0">
                <a:latin typeface="Source Sans Pro Light" panose="020B0303030403020204" pitchFamily="34" charset="0"/>
                <a:ea typeface="Source Sans Pro Light" panose="020B0303030403020204" pitchFamily="34" charset="0"/>
              </a:rPr>
              <a:t> Hao, </a:t>
            </a:r>
            <a:r>
              <a:rPr lang="en-US" sz="3300" dirty="0" err="1">
                <a:latin typeface="Source Sans Pro Light" panose="020B0303030403020204" pitchFamily="34" charset="0"/>
                <a:ea typeface="Source Sans Pro Light" panose="020B0303030403020204" pitchFamily="34" charset="0"/>
              </a:rPr>
              <a:t>Zhicheng</a:t>
            </a:r>
            <a:r>
              <a:rPr lang="en-US" sz="3300" dirty="0">
                <a:latin typeface="Source Sans Pro Light" panose="020B0303030403020204" pitchFamily="34" charset="0"/>
                <a:ea typeface="Source Sans Pro Light" panose="020B0303030403020204" pitchFamily="34" charset="0"/>
              </a:rPr>
              <a:t> Ma, Zhigang Yan, </a:t>
            </a:r>
            <a:r>
              <a:rPr lang="en-US" sz="3300" dirty="0" err="1">
                <a:latin typeface="Source Sans Pro Light" panose="020B0303030403020204" pitchFamily="34" charset="0"/>
                <a:ea typeface="Source Sans Pro Light" panose="020B0303030403020204" pitchFamily="34" charset="0"/>
              </a:rPr>
              <a:t>Zhiyu</a:t>
            </a:r>
            <a:r>
              <a:rPr lang="en-US" sz="3300" dirty="0">
                <a:latin typeface="Source Sans Pro Light" panose="020B0303030403020204" pitchFamily="34" charset="0"/>
                <a:ea typeface="Source Sans Pro Light" panose="020B0303030403020204" pitchFamily="34" charset="0"/>
              </a:rPr>
              <a:t> Wu, </a:t>
            </a:r>
            <a:r>
              <a:rPr lang="en-US" sz="3300" dirty="0" err="1">
                <a:latin typeface="Source Sans Pro Light" panose="020B0303030403020204" pitchFamily="34" charset="0"/>
                <a:ea typeface="Source Sans Pro Light" panose="020B0303030403020204" pitchFamily="34" charset="0"/>
              </a:rPr>
              <a:t>Zihui</a:t>
            </a:r>
            <a:r>
              <a:rPr lang="en-US" sz="3300" dirty="0">
                <a:latin typeface="Source Sans Pro Light" panose="020B0303030403020204" pitchFamily="34" charset="0"/>
                <a:ea typeface="Source Sans Pro Light" panose="020B0303030403020204" pitchFamily="34" charset="0"/>
              </a:rPr>
              <a:t> Gu, </a:t>
            </a:r>
            <a:r>
              <a:rPr lang="en-US" sz="3300" dirty="0" err="1">
                <a:latin typeface="Source Sans Pro Light" panose="020B0303030403020204" pitchFamily="34" charset="0"/>
                <a:ea typeface="Source Sans Pro Light" panose="020B0303030403020204" pitchFamily="34" charset="0"/>
              </a:rPr>
              <a:t>Zijia</a:t>
            </a:r>
            <a:r>
              <a:rPr lang="en-US" sz="3300" dirty="0">
                <a:latin typeface="Source Sans Pro Light" panose="020B0303030403020204" pitchFamily="34" charset="0"/>
                <a:ea typeface="Source Sans Pro Light" panose="020B0303030403020204" pitchFamily="34" charset="0"/>
              </a:rPr>
              <a:t> Zhu, </a:t>
            </a:r>
            <a:r>
              <a:rPr lang="en-US" sz="3300" dirty="0" err="1">
                <a:latin typeface="Source Sans Pro Light" panose="020B0303030403020204" pitchFamily="34" charset="0"/>
                <a:ea typeface="Source Sans Pro Light" panose="020B0303030403020204" pitchFamily="34" charset="0"/>
              </a:rPr>
              <a:t>Zijun</a:t>
            </a:r>
            <a:r>
              <a:rPr lang="en-US" sz="3300" dirty="0">
                <a:latin typeface="Source Sans Pro Light" panose="020B0303030403020204" pitchFamily="34" charset="0"/>
                <a:ea typeface="Source Sans Pro Light" panose="020B0303030403020204" pitchFamily="34" charset="0"/>
              </a:rPr>
              <a:t> Liu, </a:t>
            </a:r>
            <a:r>
              <a:rPr lang="en-US" sz="3300" dirty="0" err="1">
                <a:latin typeface="Source Sans Pro Light" panose="020B0303030403020204" pitchFamily="34" charset="0"/>
                <a:ea typeface="Source Sans Pro Light" panose="020B0303030403020204" pitchFamily="34" charset="0"/>
              </a:rPr>
              <a:t>Zilin</a:t>
            </a:r>
            <a:r>
              <a:rPr lang="en-US" sz="3300" dirty="0">
                <a:latin typeface="Source Sans Pro Light" panose="020B0303030403020204" pitchFamily="34" charset="0"/>
                <a:ea typeface="Source Sans Pro Light" panose="020B0303030403020204" pitchFamily="34" charset="0"/>
              </a:rPr>
              <a:t> Li, </a:t>
            </a:r>
            <a:r>
              <a:rPr lang="en-US" sz="3300" dirty="0" err="1">
                <a:latin typeface="Source Sans Pro Light" panose="020B0303030403020204" pitchFamily="34" charset="0"/>
                <a:ea typeface="Source Sans Pro Light" panose="020B0303030403020204" pitchFamily="34" charset="0"/>
              </a:rPr>
              <a:t>Ziwei</a:t>
            </a:r>
            <a:r>
              <a:rPr lang="en-US" sz="3300" dirty="0">
                <a:latin typeface="Source Sans Pro Light" panose="020B0303030403020204" pitchFamily="34" charset="0"/>
                <a:ea typeface="Source Sans Pro Light" panose="020B0303030403020204" pitchFamily="34" charset="0"/>
              </a:rPr>
              <a:t> Xie, Ziyang Song, </a:t>
            </a:r>
            <a:r>
              <a:rPr lang="en-US" sz="3300" dirty="0" err="1">
                <a:latin typeface="Source Sans Pro Light" panose="020B0303030403020204" pitchFamily="34" charset="0"/>
                <a:ea typeface="Source Sans Pro Light" panose="020B0303030403020204" pitchFamily="34" charset="0"/>
              </a:rPr>
              <a:t>Zizheng</a:t>
            </a:r>
            <a:r>
              <a:rPr lang="en-US" sz="3300" dirty="0">
                <a:latin typeface="Source Sans Pro Light" panose="020B0303030403020204" pitchFamily="34" charset="0"/>
                <a:ea typeface="Source Sans Pro Light" panose="020B0303030403020204" pitchFamily="34" charset="0"/>
              </a:rPr>
              <a:t> Pan, Zhen Huang, </a:t>
            </a:r>
            <a:r>
              <a:rPr lang="en-US" sz="3300" dirty="0" err="1">
                <a:latin typeface="Source Sans Pro Light" panose="020B0303030403020204" pitchFamily="34" charset="0"/>
                <a:ea typeface="Source Sans Pro Light" panose="020B0303030403020204" pitchFamily="34" charset="0"/>
              </a:rPr>
              <a:t>Zhipeng</a:t>
            </a:r>
            <a:r>
              <a:rPr lang="en-US" sz="3300" dirty="0">
                <a:latin typeface="Source Sans Pro Light" panose="020B0303030403020204" pitchFamily="34" charset="0"/>
                <a:ea typeface="Source Sans Pro Light" panose="020B0303030403020204" pitchFamily="34" charset="0"/>
              </a:rPr>
              <a:t> Xu, </a:t>
            </a:r>
            <a:r>
              <a:rPr lang="en-US" sz="3300" dirty="0" err="1">
                <a:latin typeface="Source Sans Pro Light" panose="020B0303030403020204" pitchFamily="34" charset="0"/>
                <a:ea typeface="Source Sans Pro Light" panose="020B0303030403020204" pitchFamily="34" charset="0"/>
              </a:rPr>
              <a:t>Zhongyu</a:t>
            </a:r>
            <a:r>
              <a:rPr lang="en-US" sz="3300" dirty="0">
                <a:latin typeface="Source Sans Pro Light" panose="020B0303030403020204" pitchFamily="34" charset="0"/>
                <a:ea typeface="Source Sans Pro Light" panose="020B0303030403020204" pitchFamily="34" charset="0"/>
              </a:rPr>
              <a:t> Zhang, Zhen Zhang</a:t>
            </a:r>
          </a:p>
          <a:p>
            <a:pPr marL="0" indent="0">
              <a:buNone/>
            </a:pPr>
            <a:endParaRPr lang="en-US" dirty="0">
              <a:latin typeface="Source Sans Pro Light" panose="020B0303030403020204" pitchFamily="34" charset="0"/>
              <a:ea typeface="Source Sans Pro Light" panose="020B0303030403020204" pitchFamily="34" charset="0"/>
            </a:endParaRPr>
          </a:p>
        </p:txBody>
      </p:sp>
      <p:sp>
        <p:nvSpPr>
          <p:cNvPr id="6" name="TextBox 5">
            <a:extLst>
              <a:ext uri="{FF2B5EF4-FFF2-40B4-BE49-F238E27FC236}">
                <a16:creationId xmlns:a16="http://schemas.microsoft.com/office/drawing/2014/main" id="{006C3530-0794-2582-6F09-758386C5B60C}"/>
              </a:ext>
            </a:extLst>
          </p:cNvPr>
          <p:cNvSpPr txBox="1"/>
          <p:nvPr/>
        </p:nvSpPr>
        <p:spPr>
          <a:xfrm>
            <a:off x="3034060" y="5352585"/>
            <a:ext cx="6099716" cy="646331"/>
          </a:xfrm>
          <a:prstGeom prst="rect">
            <a:avLst/>
          </a:prstGeom>
          <a:noFill/>
        </p:spPr>
        <p:txBody>
          <a:bodyPr wrap="square">
            <a:spAutoFit/>
          </a:bodyPr>
          <a:lstStyle/>
          <a:p>
            <a:pPr algn="ctr"/>
            <a:r>
              <a:rPr lang="en-US" b="1" dirty="0" err="1">
                <a:latin typeface="Source Sans Pro Light" panose="020B0303030403020204" pitchFamily="34" charset="0"/>
                <a:ea typeface="Source Sans Pro Light" panose="020B0303030403020204" pitchFamily="34" charset="0"/>
              </a:rPr>
              <a:t>DeepSeek</a:t>
            </a:r>
            <a:r>
              <a:rPr lang="en-US" b="1" dirty="0">
                <a:latin typeface="Source Sans Pro Light" panose="020B0303030403020204" pitchFamily="34" charset="0"/>
                <a:ea typeface="Source Sans Pro Light" panose="020B0303030403020204" pitchFamily="34" charset="0"/>
              </a:rPr>
              <a:t>-AI</a:t>
            </a:r>
          </a:p>
          <a:p>
            <a:pPr algn="ctr"/>
            <a:r>
              <a:rPr lang="en-US" b="1" dirty="0" err="1">
                <a:latin typeface="Courier New" panose="02070309020205020404" pitchFamily="49" charset="0"/>
                <a:ea typeface="Source Sans Pro Light" panose="020B0303030403020204" pitchFamily="34" charset="0"/>
                <a:cs typeface="Courier New" panose="02070309020205020404" pitchFamily="49" charset="0"/>
              </a:rPr>
              <a:t>research@deepseek.com</a:t>
            </a:r>
            <a:endParaRPr lang="en-US" b="1" dirty="0">
              <a:latin typeface="Courier New" panose="02070309020205020404" pitchFamily="49" charset="0"/>
              <a:ea typeface="Source Sans Pro Light" panose="020B0303030403020204" pitchFamily="34" charset="0"/>
              <a:cs typeface="Courier New" panose="02070309020205020404" pitchFamily="49" charset="0"/>
            </a:endParaRPr>
          </a:p>
        </p:txBody>
      </p:sp>
    </p:spTree>
    <p:extLst>
      <p:ext uri="{BB962C8B-B14F-4D97-AF65-F5344CB8AC3E}">
        <p14:creationId xmlns:p14="http://schemas.microsoft.com/office/powerpoint/2010/main" val="20292953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7393B3-4C36-D22C-DAC5-6386F27B17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C778DD-56A2-C0BC-1F72-1822A1E787DA}"/>
              </a:ext>
            </a:extLst>
          </p:cNvPr>
          <p:cNvSpPr>
            <a:spLocks noGrp="1"/>
          </p:cNvSpPr>
          <p:nvPr>
            <p:ph type="title"/>
          </p:nvPr>
        </p:nvSpPr>
        <p:spPr/>
        <p:txBody>
          <a:bodyPr/>
          <a:lstStyle/>
          <a:p>
            <a:r>
              <a:rPr lang="en-US" sz="4400" b="1" dirty="0">
                <a:latin typeface="Source Sans Pro Light" panose="020B0303030403020204" pitchFamily="34" charset="0"/>
                <a:ea typeface="Source Sans Pro Light" panose="020B0303030403020204" pitchFamily="34" charset="0"/>
              </a:rPr>
              <a:t>Performance of DeepSeek-R1-Zero</a:t>
            </a:r>
          </a:p>
        </p:txBody>
      </p:sp>
      <p:pic>
        <p:nvPicPr>
          <p:cNvPr id="4" name="Picture 3">
            <a:extLst>
              <a:ext uri="{FF2B5EF4-FFF2-40B4-BE49-F238E27FC236}">
                <a16:creationId xmlns:a16="http://schemas.microsoft.com/office/drawing/2014/main" id="{F8FA9D06-3884-29FE-D191-9194FA2706A6}"/>
              </a:ext>
            </a:extLst>
          </p:cNvPr>
          <p:cNvPicPr>
            <a:picLocks noChangeAspect="1"/>
          </p:cNvPicPr>
          <p:nvPr/>
        </p:nvPicPr>
        <p:blipFill>
          <a:blip r:embed="rId3"/>
          <a:stretch>
            <a:fillRect/>
          </a:stretch>
        </p:blipFill>
        <p:spPr>
          <a:xfrm>
            <a:off x="2472783" y="1444643"/>
            <a:ext cx="7246434" cy="4615047"/>
          </a:xfrm>
          <a:prstGeom prst="rect">
            <a:avLst/>
          </a:prstGeom>
        </p:spPr>
      </p:pic>
      <p:sp>
        <p:nvSpPr>
          <p:cNvPr id="7" name="TextBox 6">
            <a:extLst>
              <a:ext uri="{FF2B5EF4-FFF2-40B4-BE49-F238E27FC236}">
                <a16:creationId xmlns:a16="http://schemas.microsoft.com/office/drawing/2014/main" id="{E54FC481-3111-774A-F641-22C8FD2BD5D6}"/>
              </a:ext>
            </a:extLst>
          </p:cNvPr>
          <p:cNvSpPr txBox="1"/>
          <p:nvPr/>
        </p:nvSpPr>
        <p:spPr>
          <a:xfrm>
            <a:off x="1225115" y="5981631"/>
            <a:ext cx="9741769" cy="646331"/>
          </a:xfrm>
          <a:prstGeom prst="rect">
            <a:avLst/>
          </a:prstGeom>
          <a:noFill/>
        </p:spPr>
        <p:txBody>
          <a:bodyPr wrap="none" rtlCol="0">
            <a:spAutoFit/>
          </a:bodyPr>
          <a:lstStyle/>
          <a:p>
            <a:pPr algn="ctr"/>
            <a:r>
              <a:rPr lang="en-US" dirty="0">
                <a:latin typeface="Source Sans Pro Light" panose="020B0303030403020204" pitchFamily="34" charset="0"/>
                <a:ea typeface="Source Sans Pro Light" panose="020B0303030403020204" pitchFamily="34" charset="0"/>
              </a:rPr>
              <a:t>Figure 2: AIME* accuracy of DeepSeek-R1-Zero during training. For each question, accuracy is calculated</a:t>
            </a:r>
          </a:p>
          <a:p>
            <a:pPr algn="ctr"/>
            <a:r>
              <a:rPr lang="en-US" dirty="0">
                <a:latin typeface="Source Sans Pro Light" panose="020B0303030403020204" pitchFamily="34" charset="0"/>
                <a:ea typeface="Source Sans Pro Light" panose="020B0303030403020204" pitchFamily="34" charset="0"/>
              </a:rPr>
              <a:t>as average accuracy of 16 sampled responses.</a:t>
            </a:r>
          </a:p>
        </p:txBody>
      </p:sp>
      <p:sp>
        <p:nvSpPr>
          <p:cNvPr id="8" name="TextBox 7">
            <a:extLst>
              <a:ext uri="{FF2B5EF4-FFF2-40B4-BE49-F238E27FC236}">
                <a16:creationId xmlns:a16="http://schemas.microsoft.com/office/drawing/2014/main" id="{F8C7407C-24FE-5F98-7A4D-1603A87F6A5A}"/>
              </a:ext>
            </a:extLst>
          </p:cNvPr>
          <p:cNvSpPr txBox="1"/>
          <p:nvPr/>
        </p:nvSpPr>
        <p:spPr>
          <a:xfrm>
            <a:off x="-89210" y="6607319"/>
            <a:ext cx="4398961" cy="307777"/>
          </a:xfrm>
          <a:prstGeom prst="rect">
            <a:avLst/>
          </a:prstGeom>
          <a:noFill/>
        </p:spPr>
        <p:txBody>
          <a:bodyPr wrap="none" rtlCol="0">
            <a:spAutoFit/>
          </a:bodyPr>
          <a:lstStyle/>
          <a:p>
            <a:r>
              <a:rPr lang="en-US" sz="1400" dirty="0">
                <a:latin typeface="Source Sans Pro Light" panose="020B0303030403020204" pitchFamily="34" charset="0"/>
                <a:ea typeface="Source Sans Pro Light" panose="020B0303030403020204" pitchFamily="34" charset="0"/>
              </a:rPr>
              <a:t>*</a:t>
            </a:r>
            <a:r>
              <a:rPr lang="en-US" sz="1400" dirty="0">
                <a:latin typeface="Source Sans Pro Light" panose="020B0303030403020204" pitchFamily="34" charset="0"/>
                <a:ea typeface="Source Sans Pro Light" panose="020B0303030403020204" pitchFamily="34" charset="0"/>
                <a:hlinkClick r:id="rId4"/>
              </a:rPr>
              <a:t>https://huggingface.co/datasets/Maxwell-Jia/AIME_2024</a:t>
            </a:r>
            <a:r>
              <a:rPr lang="en-US" sz="1400" dirty="0">
                <a:latin typeface="Source Sans Pro Light" panose="020B0303030403020204" pitchFamily="34" charset="0"/>
                <a:ea typeface="Source Sans Pro Light" panose="020B0303030403020204" pitchFamily="34" charset="0"/>
              </a:rPr>
              <a:t> </a:t>
            </a:r>
          </a:p>
        </p:txBody>
      </p:sp>
    </p:spTree>
    <p:extLst>
      <p:ext uri="{BB962C8B-B14F-4D97-AF65-F5344CB8AC3E}">
        <p14:creationId xmlns:p14="http://schemas.microsoft.com/office/powerpoint/2010/main" val="20340821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D1C9D-6E0C-1B2B-DEBF-179142AA1F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0BEEE5-310A-5DCB-82B8-EA38AA00222C}"/>
              </a:ext>
            </a:extLst>
          </p:cNvPr>
          <p:cNvSpPr>
            <a:spLocks noGrp="1"/>
          </p:cNvSpPr>
          <p:nvPr>
            <p:ph type="title"/>
          </p:nvPr>
        </p:nvSpPr>
        <p:spPr/>
        <p:txBody>
          <a:bodyPr/>
          <a:lstStyle/>
          <a:p>
            <a:r>
              <a:rPr lang="en-US" sz="4400" b="1" dirty="0">
                <a:latin typeface="Source Sans Pro Light" panose="020B0303030403020204" pitchFamily="34" charset="0"/>
                <a:ea typeface="Source Sans Pro Light" panose="020B0303030403020204" pitchFamily="34" charset="0"/>
              </a:rPr>
              <a:t>Performance of DeepSeek-R1-Zero</a:t>
            </a:r>
          </a:p>
        </p:txBody>
      </p:sp>
      <p:sp>
        <p:nvSpPr>
          <p:cNvPr id="7" name="TextBox 6">
            <a:extLst>
              <a:ext uri="{FF2B5EF4-FFF2-40B4-BE49-F238E27FC236}">
                <a16:creationId xmlns:a16="http://schemas.microsoft.com/office/drawing/2014/main" id="{9DA3CA63-07FB-736B-536B-37FD727E0CB1}"/>
              </a:ext>
            </a:extLst>
          </p:cNvPr>
          <p:cNvSpPr txBox="1"/>
          <p:nvPr/>
        </p:nvSpPr>
        <p:spPr>
          <a:xfrm>
            <a:off x="1920015" y="4678108"/>
            <a:ext cx="8351966" cy="646331"/>
          </a:xfrm>
          <a:prstGeom prst="rect">
            <a:avLst/>
          </a:prstGeom>
          <a:noFill/>
        </p:spPr>
        <p:txBody>
          <a:bodyPr wrap="none" rtlCol="0">
            <a:spAutoFit/>
          </a:bodyPr>
          <a:lstStyle/>
          <a:p>
            <a:pPr algn="ctr"/>
            <a:r>
              <a:rPr lang="en-US" dirty="0">
                <a:latin typeface="Source Sans Pro Light" panose="020B0303030403020204" pitchFamily="34" charset="0"/>
                <a:ea typeface="Source Sans Pro Light" panose="020B0303030403020204" pitchFamily="34" charset="0"/>
              </a:rPr>
              <a:t>Table 2: Comparison of DeepSeek-R1-Zero and OpenAI o1 models on reasoning-related</a:t>
            </a:r>
          </a:p>
          <a:p>
            <a:pPr algn="ctr"/>
            <a:r>
              <a:rPr lang="en-US" dirty="0">
                <a:latin typeface="Source Sans Pro Light" panose="020B0303030403020204" pitchFamily="34" charset="0"/>
                <a:ea typeface="Source Sans Pro Light" panose="020B0303030403020204" pitchFamily="34" charset="0"/>
              </a:rPr>
              <a:t>benchmarks.</a:t>
            </a:r>
          </a:p>
        </p:txBody>
      </p:sp>
      <p:sp>
        <p:nvSpPr>
          <p:cNvPr id="8" name="TextBox 7">
            <a:extLst>
              <a:ext uri="{FF2B5EF4-FFF2-40B4-BE49-F238E27FC236}">
                <a16:creationId xmlns:a16="http://schemas.microsoft.com/office/drawing/2014/main" id="{DAF69F12-40AA-7D10-01BA-0B98D13EDFAD}"/>
              </a:ext>
            </a:extLst>
          </p:cNvPr>
          <p:cNvSpPr txBox="1"/>
          <p:nvPr/>
        </p:nvSpPr>
        <p:spPr>
          <a:xfrm>
            <a:off x="-73572" y="5344464"/>
            <a:ext cx="4485523" cy="307777"/>
          </a:xfrm>
          <a:prstGeom prst="rect">
            <a:avLst/>
          </a:prstGeom>
          <a:noFill/>
        </p:spPr>
        <p:txBody>
          <a:bodyPr wrap="non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hlinkClick r:id="rId7"/>
              </a:rPr>
              <a:t>https://huggingface.co/datasets/Maxwell-Jia/AIME_2024</a:t>
            </a:r>
            <a:r>
              <a:rPr lang="en-US" sz="1400" dirty="0">
                <a:latin typeface="Source Sans Pro Light" panose="020B0303030403020204" pitchFamily="34" charset="0"/>
                <a:ea typeface="Source Sans Pro Light" panose="020B0303030403020204" pitchFamily="34" charset="0"/>
              </a:rPr>
              <a:t> </a:t>
            </a:r>
          </a:p>
        </p:txBody>
      </p:sp>
      <p:pic>
        <p:nvPicPr>
          <p:cNvPr id="3" name="Picture 2">
            <a:extLst>
              <a:ext uri="{FF2B5EF4-FFF2-40B4-BE49-F238E27FC236}">
                <a16:creationId xmlns:a16="http://schemas.microsoft.com/office/drawing/2014/main" id="{41F1168B-8D3E-C9CC-12BA-52D0AAE2B174}"/>
              </a:ext>
            </a:extLst>
          </p:cNvPr>
          <p:cNvPicPr>
            <a:picLocks noChangeAspect="1"/>
          </p:cNvPicPr>
          <p:nvPr/>
        </p:nvPicPr>
        <p:blipFill>
          <a:blip r:embed="rId8"/>
          <a:stretch>
            <a:fillRect/>
          </a:stretch>
        </p:blipFill>
        <p:spPr>
          <a:xfrm>
            <a:off x="1325799" y="2182466"/>
            <a:ext cx="9540399" cy="2493067"/>
          </a:xfrm>
          <a:prstGeom prst="rect">
            <a:avLst/>
          </a:prstGeom>
        </p:spPr>
      </p:pic>
      <p:pic>
        <p:nvPicPr>
          <p:cNvPr id="6" name="Picture 5">
            <a:extLst>
              <a:ext uri="{FF2B5EF4-FFF2-40B4-BE49-F238E27FC236}">
                <a16:creationId xmlns:a16="http://schemas.microsoft.com/office/drawing/2014/main" id="{09663F77-3585-8775-45D1-17B945A98755}"/>
              </a:ext>
            </a:extLst>
          </p:cNvPr>
          <p:cNvPicPr>
            <a:picLocks noChangeAspect="1"/>
          </p:cNvPicPr>
          <p:nvPr>
            <p:custDataLst>
              <p:tags r:id="rId1"/>
            </p:custDataLst>
          </p:nvPr>
        </p:nvPicPr>
        <p:blipFill>
          <a:blip r:embed="rId9"/>
          <a:stretch>
            <a:fillRect/>
          </a:stretch>
        </p:blipFill>
        <p:spPr>
          <a:xfrm>
            <a:off x="5172909" y="2575595"/>
            <a:ext cx="70829" cy="138285"/>
          </a:xfrm>
          <a:prstGeom prst="rect">
            <a:avLst/>
          </a:prstGeom>
        </p:spPr>
      </p:pic>
      <p:sp>
        <p:nvSpPr>
          <p:cNvPr id="9" name="TextBox 8">
            <a:extLst>
              <a:ext uri="{FF2B5EF4-FFF2-40B4-BE49-F238E27FC236}">
                <a16:creationId xmlns:a16="http://schemas.microsoft.com/office/drawing/2014/main" id="{4B896572-1A27-1CE7-135B-758C88ABEE94}"/>
              </a:ext>
            </a:extLst>
          </p:cNvPr>
          <p:cNvSpPr txBox="1"/>
          <p:nvPr/>
        </p:nvSpPr>
        <p:spPr>
          <a:xfrm>
            <a:off x="-73572" y="5649916"/>
            <a:ext cx="4657044" cy="307777"/>
          </a:xfrm>
          <a:prstGeom prst="rect">
            <a:avLst/>
          </a:prstGeom>
          <a:noFill/>
        </p:spPr>
        <p:txBody>
          <a:bodyPr wrap="none" rtlCol="0">
            <a:spAutoFit/>
          </a:bodyPr>
          <a:lstStyle/>
          <a:p>
            <a:r>
              <a:rPr lang="en-US" sz="1400" baseline="30000" dirty="0">
                <a:latin typeface="Source Sans Pro Light" panose="020B0303030403020204" pitchFamily="34" charset="0"/>
                <a:ea typeface="Source Sans Pro Light" panose="020B0303030403020204" pitchFamily="34" charset="0"/>
              </a:rPr>
              <a:t>2</a:t>
            </a:r>
            <a:r>
              <a:rPr lang="en-US" sz="1400" dirty="0">
                <a:latin typeface="Source Sans Pro Light" panose="020B0303030403020204" pitchFamily="34" charset="0"/>
                <a:ea typeface="Source Sans Pro Light" panose="020B0303030403020204" pitchFamily="34" charset="0"/>
                <a:hlinkClick r:id="rId10"/>
              </a:rPr>
              <a:t>https://huggingface.co/datasets/HuggingFaceH4/MATH-500</a:t>
            </a:r>
            <a:r>
              <a:rPr lang="en-US" sz="1400" dirty="0">
                <a:latin typeface="Source Sans Pro Light" panose="020B0303030403020204" pitchFamily="34" charset="0"/>
                <a:ea typeface="Source Sans Pro Light" panose="020B0303030403020204" pitchFamily="34" charset="0"/>
              </a:rPr>
              <a:t> </a:t>
            </a:r>
          </a:p>
        </p:txBody>
      </p:sp>
      <p:pic>
        <p:nvPicPr>
          <p:cNvPr id="13" name="Picture 12">
            <a:extLst>
              <a:ext uri="{FF2B5EF4-FFF2-40B4-BE49-F238E27FC236}">
                <a16:creationId xmlns:a16="http://schemas.microsoft.com/office/drawing/2014/main" id="{64792AB0-F085-19DD-D883-5376D028A9D4}"/>
              </a:ext>
            </a:extLst>
          </p:cNvPr>
          <p:cNvPicPr>
            <a:picLocks noChangeAspect="1"/>
          </p:cNvPicPr>
          <p:nvPr>
            <p:custDataLst>
              <p:tags r:id="rId2"/>
            </p:custDataLst>
          </p:nvPr>
        </p:nvPicPr>
        <p:blipFill>
          <a:blip r:embed="rId11"/>
          <a:stretch>
            <a:fillRect/>
          </a:stretch>
        </p:blipFill>
        <p:spPr>
          <a:xfrm>
            <a:off x="6880366" y="2582391"/>
            <a:ext cx="84320" cy="138285"/>
          </a:xfrm>
          <a:prstGeom prst="rect">
            <a:avLst/>
          </a:prstGeom>
        </p:spPr>
      </p:pic>
      <p:pic>
        <p:nvPicPr>
          <p:cNvPr id="16" name="Picture 15">
            <a:extLst>
              <a:ext uri="{FF2B5EF4-FFF2-40B4-BE49-F238E27FC236}">
                <a16:creationId xmlns:a16="http://schemas.microsoft.com/office/drawing/2014/main" id="{E8940892-693C-6B8E-2E67-6FC3AF7E245E}"/>
              </a:ext>
            </a:extLst>
          </p:cNvPr>
          <p:cNvPicPr>
            <a:picLocks noChangeAspect="1"/>
          </p:cNvPicPr>
          <p:nvPr>
            <p:custDataLst>
              <p:tags r:id="rId3"/>
            </p:custDataLst>
          </p:nvPr>
        </p:nvPicPr>
        <p:blipFill>
          <a:blip r:embed="rId12"/>
          <a:stretch>
            <a:fillRect/>
          </a:stretch>
        </p:blipFill>
        <p:spPr>
          <a:xfrm>
            <a:off x="8092770" y="2717319"/>
            <a:ext cx="87693" cy="143344"/>
          </a:xfrm>
          <a:prstGeom prst="rect">
            <a:avLst/>
          </a:prstGeom>
        </p:spPr>
      </p:pic>
      <p:sp>
        <p:nvSpPr>
          <p:cNvPr id="17" name="TextBox 16">
            <a:extLst>
              <a:ext uri="{FF2B5EF4-FFF2-40B4-BE49-F238E27FC236}">
                <a16:creationId xmlns:a16="http://schemas.microsoft.com/office/drawing/2014/main" id="{5DEE1CD0-1DE6-DEDF-4BD1-1D50A90FE183}"/>
              </a:ext>
            </a:extLst>
          </p:cNvPr>
          <p:cNvSpPr txBox="1"/>
          <p:nvPr/>
        </p:nvSpPr>
        <p:spPr>
          <a:xfrm>
            <a:off x="-73572" y="5957693"/>
            <a:ext cx="3871573" cy="307777"/>
          </a:xfrm>
          <a:prstGeom prst="rect">
            <a:avLst/>
          </a:prstGeom>
          <a:noFill/>
        </p:spPr>
        <p:txBody>
          <a:bodyPr wrap="none" rtlCol="0">
            <a:spAutoFit/>
          </a:bodyPr>
          <a:lstStyle/>
          <a:p>
            <a:r>
              <a:rPr lang="en-US" sz="1400" baseline="30000" dirty="0">
                <a:latin typeface="Source Sans Pro Light" panose="020B0303030403020204" pitchFamily="34" charset="0"/>
                <a:ea typeface="Source Sans Pro Light" panose="020B0303030403020204" pitchFamily="34" charset="0"/>
              </a:rPr>
              <a:t>3</a:t>
            </a:r>
            <a:r>
              <a:rPr lang="en-US" sz="1400" dirty="0">
                <a:latin typeface="Source Sans Pro Light" panose="020B0303030403020204" pitchFamily="34" charset="0"/>
                <a:ea typeface="Source Sans Pro Light" panose="020B0303030403020204" pitchFamily="34" charset="0"/>
                <a:hlinkClick r:id="rId13"/>
              </a:rPr>
              <a:t>https://huggingface.co/datasets/Idavidrein/gpqa</a:t>
            </a:r>
            <a:r>
              <a:rPr lang="en-US" sz="1400" dirty="0">
                <a:latin typeface="Source Sans Pro Light" panose="020B0303030403020204" pitchFamily="34" charset="0"/>
                <a:ea typeface="Source Sans Pro Light" panose="020B0303030403020204" pitchFamily="34" charset="0"/>
              </a:rPr>
              <a:t> </a:t>
            </a:r>
          </a:p>
        </p:txBody>
      </p:sp>
      <p:sp>
        <p:nvSpPr>
          <p:cNvPr id="19" name="TextBox 18">
            <a:extLst>
              <a:ext uri="{FF2B5EF4-FFF2-40B4-BE49-F238E27FC236}">
                <a16:creationId xmlns:a16="http://schemas.microsoft.com/office/drawing/2014/main" id="{555F6D72-EB05-33CE-792A-59E0F9FA9523}"/>
              </a:ext>
            </a:extLst>
          </p:cNvPr>
          <p:cNvSpPr txBox="1"/>
          <p:nvPr/>
        </p:nvSpPr>
        <p:spPr>
          <a:xfrm>
            <a:off x="-73573" y="6225138"/>
            <a:ext cx="2714205" cy="307777"/>
          </a:xfrm>
          <a:prstGeom prst="rect">
            <a:avLst/>
          </a:prstGeom>
          <a:noFill/>
        </p:spPr>
        <p:txBody>
          <a:bodyPr wrap="none" rtlCol="0">
            <a:spAutoFit/>
          </a:bodyPr>
          <a:lstStyle/>
          <a:p>
            <a:r>
              <a:rPr lang="en-US" sz="1400" baseline="30000" dirty="0">
                <a:latin typeface="Source Sans Pro Light" panose="020B0303030403020204" pitchFamily="34" charset="0"/>
                <a:ea typeface="Source Sans Pro Light" panose="020B0303030403020204" pitchFamily="34" charset="0"/>
              </a:rPr>
              <a:t>4</a:t>
            </a:r>
            <a:r>
              <a:rPr lang="en-US" sz="1400" dirty="0">
                <a:latin typeface="Source Sans Pro Light" panose="020B0303030403020204" pitchFamily="34" charset="0"/>
                <a:ea typeface="Source Sans Pro Light" panose="020B0303030403020204" pitchFamily="34" charset="0"/>
                <a:hlinkClick r:id="rId14"/>
              </a:rPr>
              <a:t>https://arxiv.org/abs/2403.07974</a:t>
            </a:r>
            <a:r>
              <a:rPr lang="en-US" sz="1400" dirty="0">
                <a:latin typeface="Source Sans Pro Light" panose="020B0303030403020204" pitchFamily="34" charset="0"/>
                <a:ea typeface="Source Sans Pro Light" panose="020B0303030403020204" pitchFamily="34" charset="0"/>
              </a:rPr>
              <a:t> </a:t>
            </a:r>
          </a:p>
        </p:txBody>
      </p:sp>
      <p:pic>
        <p:nvPicPr>
          <p:cNvPr id="22" name="Picture 21">
            <a:extLst>
              <a:ext uri="{FF2B5EF4-FFF2-40B4-BE49-F238E27FC236}">
                <a16:creationId xmlns:a16="http://schemas.microsoft.com/office/drawing/2014/main" id="{B947C329-4730-FC3B-DA43-3660EFC8FA84}"/>
              </a:ext>
            </a:extLst>
          </p:cNvPr>
          <p:cNvPicPr>
            <a:picLocks noChangeAspect="1"/>
          </p:cNvPicPr>
          <p:nvPr>
            <p:custDataLst>
              <p:tags r:id="rId4"/>
            </p:custDataLst>
          </p:nvPr>
        </p:nvPicPr>
        <p:blipFill>
          <a:blip r:embed="rId15"/>
          <a:stretch>
            <a:fillRect/>
          </a:stretch>
        </p:blipFill>
        <p:spPr>
          <a:xfrm>
            <a:off x="9138550" y="2755957"/>
            <a:ext cx="94439" cy="141658"/>
          </a:xfrm>
          <a:prstGeom prst="rect">
            <a:avLst/>
          </a:prstGeom>
        </p:spPr>
      </p:pic>
    </p:spTree>
    <p:extLst>
      <p:ext uri="{BB962C8B-B14F-4D97-AF65-F5344CB8AC3E}">
        <p14:creationId xmlns:p14="http://schemas.microsoft.com/office/powerpoint/2010/main" val="1800331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DF038-BF61-E251-70A5-111A1B71D614}"/>
              </a:ext>
            </a:extLst>
          </p:cNvPr>
          <p:cNvSpPr>
            <a:spLocks noGrp="1"/>
          </p:cNvSpPr>
          <p:nvPr>
            <p:ph type="title"/>
          </p:nvPr>
        </p:nvSpPr>
        <p:spPr/>
        <p:txBody>
          <a:bodyPr>
            <a:normAutofit/>
          </a:bodyPr>
          <a:lstStyle/>
          <a:p>
            <a:r>
              <a:rPr lang="en-US" sz="4200" b="1" dirty="0">
                <a:latin typeface="Source Sans Pro Light" panose="020B0303030403020204" pitchFamily="34" charset="0"/>
                <a:ea typeface="Source Sans Pro Light" panose="020B0303030403020204" pitchFamily="34" charset="0"/>
              </a:rPr>
              <a:t>Self-evolution Process of DeepSeek-R1-Zero</a:t>
            </a:r>
          </a:p>
        </p:txBody>
      </p:sp>
      <p:pic>
        <p:nvPicPr>
          <p:cNvPr id="4" name="Picture 3">
            <a:extLst>
              <a:ext uri="{FF2B5EF4-FFF2-40B4-BE49-F238E27FC236}">
                <a16:creationId xmlns:a16="http://schemas.microsoft.com/office/drawing/2014/main" id="{353C758E-3ABE-8541-C063-A485E7E7E45A}"/>
              </a:ext>
            </a:extLst>
          </p:cNvPr>
          <p:cNvPicPr>
            <a:picLocks noChangeAspect="1"/>
          </p:cNvPicPr>
          <p:nvPr/>
        </p:nvPicPr>
        <p:blipFill>
          <a:blip r:embed="rId2"/>
          <a:stretch>
            <a:fillRect/>
          </a:stretch>
        </p:blipFill>
        <p:spPr>
          <a:xfrm>
            <a:off x="2209800" y="1390136"/>
            <a:ext cx="7772400" cy="4750389"/>
          </a:xfrm>
          <a:prstGeom prst="rect">
            <a:avLst/>
          </a:prstGeom>
        </p:spPr>
      </p:pic>
      <p:sp>
        <p:nvSpPr>
          <p:cNvPr id="5" name="TextBox 4">
            <a:extLst>
              <a:ext uri="{FF2B5EF4-FFF2-40B4-BE49-F238E27FC236}">
                <a16:creationId xmlns:a16="http://schemas.microsoft.com/office/drawing/2014/main" id="{640675D9-9346-7234-FCA2-58250EEC4331}"/>
              </a:ext>
            </a:extLst>
          </p:cNvPr>
          <p:cNvSpPr txBox="1"/>
          <p:nvPr/>
        </p:nvSpPr>
        <p:spPr>
          <a:xfrm>
            <a:off x="1671551" y="6140525"/>
            <a:ext cx="8848897" cy="646331"/>
          </a:xfrm>
          <a:prstGeom prst="rect">
            <a:avLst/>
          </a:prstGeom>
          <a:noFill/>
        </p:spPr>
        <p:txBody>
          <a:bodyPr wrap="none" rtlCol="0">
            <a:spAutoFit/>
          </a:bodyPr>
          <a:lstStyle/>
          <a:p>
            <a:pPr algn="ctr"/>
            <a:r>
              <a:rPr lang="en-US" dirty="0">
                <a:latin typeface="Source Sans Pro Light" panose="020B0303030403020204" pitchFamily="34" charset="0"/>
                <a:ea typeface="Source Sans Pro Light" panose="020B0303030403020204" pitchFamily="34" charset="0"/>
              </a:rPr>
              <a:t>Figure 3: The average response length of DeepSeek-R1-Zero on the training set during the RL</a:t>
            </a:r>
          </a:p>
          <a:p>
            <a:pPr algn="ctr"/>
            <a:r>
              <a:rPr lang="en-US" dirty="0">
                <a:latin typeface="Source Sans Pro Light" panose="020B0303030403020204" pitchFamily="34" charset="0"/>
                <a:ea typeface="Source Sans Pro Light" panose="020B0303030403020204" pitchFamily="34" charset="0"/>
              </a:rPr>
              <a:t>process. DeepSeek-R1-Zero naturally learns to solve reasoning tasks with more thinking time.</a:t>
            </a:r>
          </a:p>
        </p:txBody>
      </p:sp>
    </p:spTree>
    <p:extLst>
      <p:ext uri="{BB962C8B-B14F-4D97-AF65-F5344CB8AC3E}">
        <p14:creationId xmlns:p14="http://schemas.microsoft.com/office/powerpoint/2010/main" val="2708694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80EB2-D696-6ABC-B534-55F3B5CAA0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83474B-D71F-2680-8C3A-C2EEE6790369}"/>
              </a:ext>
            </a:extLst>
          </p:cNvPr>
          <p:cNvSpPr>
            <a:spLocks noGrp="1"/>
          </p:cNvSpPr>
          <p:nvPr>
            <p:ph type="title"/>
          </p:nvPr>
        </p:nvSpPr>
        <p:spPr/>
        <p:txBody>
          <a:bodyPr>
            <a:normAutofit/>
          </a:bodyPr>
          <a:lstStyle/>
          <a:p>
            <a:r>
              <a:rPr lang="en-US" sz="4200" b="1" dirty="0">
                <a:latin typeface="Source Sans Pro Light" panose="020B0303030403020204" pitchFamily="34" charset="0"/>
                <a:ea typeface="Source Sans Pro Light" panose="020B0303030403020204" pitchFamily="34" charset="0"/>
              </a:rPr>
              <a:t>Aha Moment of DeepSeek-R1-Zero</a:t>
            </a:r>
          </a:p>
        </p:txBody>
      </p:sp>
      <p:sp>
        <p:nvSpPr>
          <p:cNvPr id="5" name="TextBox 4">
            <a:extLst>
              <a:ext uri="{FF2B5EF4-FFF2-40B4-BE49-F238E27FC236}">
                <a16:creationId xmlns:a16="http://schemas.microsoft.com/office/drawing/2014/main" id="{4A6B9AD1-A03C-2E56-4E07-C83D6C7024F3}"/>
              </a:ext>
            </a:extLst>
          </p:cNvPr>
          <p:cNvSpPr txBox="1"/>
          <p:nvPr/>
        </p:nvSpPr>
        <p:spPr>
          <a:xfrm>
            <a:off x="0" y="5934670"/>
            <a:ext cx="12170978" cy="923330"/>
          </a:xfrm>
          <a:prstGeom prst="rect">
            <a:avLst/>
          </a:prstGeom>
          <a:noFill/>
        </p:spPr>
        <p:txBody>
          <a:bodyPr wrap="square" rtlCol="0">
            <a:spAutoFit/>
          </a:bodyPr>
          <a:lstStyle/>
          <a:p>
            <a:pPr algn="ctr"/>
            <a:r>
              <a:rPr lang="en-US" dirty="0">
                <a:latin typeface="Source Sans Pro Light" panose="020B0303030403020204" pitchFamily="34" charset="0"/>
                <a:ea typeface="Source Sans Pro Light" panose="020B0303030403020204" pitchFamily="34" charset="0"/>
              </a:rPr>
              <a:t>Table 3:  An interesting “aha moment” of an intermediate version of DeepSeek-R1-Zero. The</a:t>
            </a:r>
          </a:p>
          <a:p>
            <a:pPr algn="ctr"/>
            <a:r>
              <a:rPr lang="en-US" dirty="0">
                <a:latin typeface="Source Sans Pro Light" panose="020B0303030403020204" pitchFamily="34" charset="0"/>
                <a:ea typeface="Source Sans Pro Light" panose="020B0303030403020204" pitchFamily="34" charset="0"/>
              </a:rPr>
              <a:t>model learns to rethink using an anthropomorphic tone. This is also an aha moment for us,</a:t>
            </a:r>
          </a:p>
          <a:p>
            <a:pPr algn="ctr"/>
            <a:r>
              <a:rPr lang="en-US" dirty="0">
                <a:latin typeface="Source Sans Pro Light" panose="020B0303030403020204" pitchFamily="34" charset="0"/>
                <a:ea typeface="Source Sans Pro Light" panose="020B0303030403020204" pitchFamily="34" charset="0"/>
              </a:rPr>
              <a:t>allowing us to witness the power and beauty of reinforcement learning.</a:t>
            </a:r>
          </a:p>
        </p:txBody>
      </p:sp>
      <p:pic>
        <p:nvPicPr>
          <p:cNvPr id="3" name="Picture 2">
            <a:extLst>
              <a:ext uri="{FF2B5EF4-FFF2-40B4-BE49-F238E27FC236}">
                <a16:creationId xmlns:a16="http://schemas.microsoft.com/office/drawing/2014/main" id="{A373A299-53BB-806F-E5AF-94BC53307BDB}"/>
              </a:ext>
            </a:extLst>
          </p:cNvPr>
          <p:cNvPicPr>
            <a:picLocks noChangeAspect="1"/>
          </p:cNvPicPr>
          <p:nvPr/>
        </p:nvPicPr>
        <p:blipFill>
          <a:blip r:embed="rId2"/>
          <a:stretch>
            <a:fillRect/>
          </a:stretch>
        </p:blipFill>
        <p:spPr>
          <a:xfrm>
            <a:off x="2209800" y="1505398"/>
            <a:ext cx="7772400" cy="4525812"/>
          </a:xfrm>
          <a:prstGeom prst="rect">
            <a:avLst/>
          </a:prstGeom>
        </p:spPr>
      </p:pic>
    </p:spTree>
    <p:extLst>
      <p:ext uri="{BB962C8B-B14F-4D97-AF65-F5344CB8AC3E}">
        <p14:creationId xmlns:p14="http://schemas.microsoft.com/office/powerpoint/2010/main" val="7067012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D1931-050B-15CD-6600-5299FDFCD16C}"/>
            </a:ext>
          </a:extLst>
        </p:cNvPr>
        <p:cNvGrpSpPr/>
        <p:nvPr/>
      </p:nvGrpSpPr>
      <p:grpSpPr>
        <a:xfrm>
          <a:off x="0" y="0"/>
          <a:ext cx="0" cy="0"/>
          <a:chOff x="0" y="0"/>
          <a:chExt cx="0" cy="0"/>
        </a:xfrm>
      </p:grpSpPr>
      <p:pic>
        <p:nvPicPr>
          <p:cNvPr id="8" name="Screen Recording 2025-02-15 at 5.01.52 PM.mov">
            <a:hlinkClick r:id="" action="ppaction://media"/>
            <a:extLst>
              <a:ext uri="{FF2B5EF4-FFF2-40B4-BE49-F238E27FC236}">
                <a16:creationId xmlns:a16="http://schemas.microsoft.com/office/drawing/2014/main" id="{A7CC8CF9-63C7-B469-C8D2-BE5FD6735A9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17846" y="513251"/>
            <a:ext cx="10356308" cy="5831498"/>
          </a:xfrm>
          <a:prstGeom prst="rect">
            <a:avLst/>
          </a:prstGeom>
        </p:spPr>
      </p:pic>
      <p:sp>
        <p:nvSpPr>
          <p:cNvPr id="12" name="TextBox 11">
            <a:extLst>
              <a:ext uri="{FF2B5EF4-FFF2-40B4-BE49-F238E27FC236}">
                <a16:creationId xmlns:a16="http://schemas.microsoft.com/office/drawing/2014/main" id="{A0091071-CB3D-FA5C-5A25-A76680F8B55A}"/>
              </a:ext>
            </a:extLst>
          </p:cNvPr>
          <p:cNvSpPr txBox="1"/>
          <p:nvPr/>
        </p:nvSpPr>
        <p:spPr>
          <a:xfrm>
            <a:off x="-65049" y="6629400"/>
            <a:ext cx="12039600" cy="276999"/>
          </a:xfrm>
          <a:prstGeom prst="rect">
            <a:avLst/>
          </a:prstGeom>
          <a:noFill/>
        </p:spPr>
        <p:txBody>
          <a:bodyPr wrap="square" rtlCol="0">
            <a:spAutoFit/>
          </a:bodyPr>
          <a:lstStyle/>
          <a:p>
            <a:r>
              <a:rPr lang="en-US" sz="1200" dirty="0">
                <a:latin typeface="Source Sans Pro Light" panose="020B0303030403020204" pitchFamily="34" charset="0"/>
                <a:ea typeface="Source Sans Pro Light" panose="020B0303030403020204" pitchFamily="34" charset="0"/>
                <a:hlinkClick r:id="rId6"/>
              </a:rPr>
              <a:t>https://www.together.ai/</a:t>
            </a:r>
            <a:r>
              <a:rPr lang="en-US" sz="1200" dirty="0">
                <a:latin typeface="Source Sans Pro Light" panose="020B0303030403020204" pitchFamily="34" charset="0"/>
                <a:ea typeface="Source Sans Pro Light" panose="020B0303030403020204" pitchFamily="34" charset="0"/>
              </a:rPr>
              <a:t> </a:t>
            </a:r>
          </a:p>
        </p:txBody>
      </p:sp>
    </p:spTree>
    <p:extLst>
      <p:ext uri="{BB962C8B-B14F-4D97-AF65-F5344CB8AC3E}">
        <p14:creationId xmlns:p14="http://schemas.microsoft.com/office/powerpoint/2010/main" val="3493540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500" fill="hold"/>
                                        <p:tgtEl>
                                          <p:spTgt spid="8"/>
                                        </p:tgtEl>
                                      </p:cBhvr>
                                    </p:cmd>
                                  </p:childTnLst>
                                </p:cTn>
                              </p:par>
                              <p:par>
                                <p:cTn id="7" presetID="1" presetClass="entr" presetSubtype="0" fill="hold" nodeType="withEffect">
                                  <p:stCondLst>
                                    <p:cond delay="0"/>
                                  </p:stCondLst>
                                  <p:childTnLst>
                                    <p:set>
                                      <p:cBhvr>
                                        <p:cTn id="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8"/>
                </p:tgtEl>
              </p:cMediaNode>
            </p:video>
            <p:seq concurrent="1" nextAc="seek">
              <p:cTn id="10" restart="whenNotActive" fill="hold" evtFilter="cancelBubble" nodeType="interactiveSeq">
                <p:stCondLst>
                  <p:cond evt="onClick" delay="0">
                    <p:tgtEl>
                      <p:spTgt spid="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56771-7641-050B-6BBC-7E3DCE9205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B7CD4E-25CA-F5CC-4F74-97C140DE8B7C}"/>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29671D0B-8237-218C-A9ED-0BD9D4A4A68B}"/>
              </a:ext>
            </a:extLst>
          </p:cNvPr>
          <p:cNvSpPr>
            <a:spLocks noGrp="1"/>
          </p:cNvSpPr>
          <p:nvPr>
            <p:ph idx="1"/>
          </p:nvPr>
        </p:nvSpPr>
        <p:spPr/>
        <p:txBody>
          <a:bodyPr>
            <a:normAutofit lnSpcReduction="10000"/>
          </a:bodyPr>
          <a:lstStyle/>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Reinforcement Learning Algorithm</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Group Relative Policy Optimization</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 Reward Modeling</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Accuracy rewards</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Format rewards</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Training Template</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17433021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E707D-4B90-A78D-D29C-294892B776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7F80CF-2A05-E161-CFEC-C3D4B4A2F189}"/>
              </a:ext>
            </a:extLst>
          </p:cNvPr>
          <p:cNvSpPr>
            <a:spLocks noGrp="1"/>
          </p:cNvSpPr>
          <p:nvPr>
            <p:ph type="title"/>
          </p:nvPr>
        </p:nvSpPr>
        <p:spPr/>
        <p:txBody>
          <a:bodyPr/>
          <a:lstStyle/>
          <a:p>
            <a:r>
              <a:rPr lang="en-US" sz="4400" b="1" dirty="0">
                <a:latin typeface="Source Sans Pro Light" panose="020B0303030403020204" pitchFamily="34" charset="0"/>
                <a:ea typeface="Source Sans Pro Light" panose="020B0303030403020204" pitchFamily="34" charset="0"/>
              </a:rPr>
              <a:t>Drawback of DeepSeek-R1-Zero</a:t>
            </a:r>
            <a:endParaRPr lang="en-US" b="1" dirty="0"/>
          </a:p>
        </p:txBody>
      </p:sp>
      <p:sp>
        <p:nvSpPr>
          <p:cNvPr id="3" name="Content Placeholder 2">
            <a:extLst>
              <a:ext uri="{FF2B5EF4-FFF2-40B4-BE49-F238E27FC236}">
                <a16:creationId xmlns:a16="http://schemas.microsoft.com/office/drawing/2014/main" id="{176D153A-74F8-C077-E680-0C431BC938DA}"/>
              </a:ext>
            </a:extLst>
          </p:cNvPr>
          <p:cNvSpPr>
            <a:spLocks noGrp="1"/>
          </p:cNvSpPr>
          <p:nvPr>
            <p:ph idx="1"/>
          </p:nvPr>
        </p:nvSpPr>
        <p:spPr/>
        <p:txBody>
          <a:bodyPr>
            <a:normAutofit/>
          </a:bodyPr>
          <a:lstStyle/>
          <a:p>
            <a:r>
              <a:rPr lang="en-US" sz="3200" dirty="0">
                <a:latin typeface="Source Sans Pro Light" panose="020B0303030403020204" pitchFamily="34" charset="0"/>
                <a:ea typeface="Source Sans Pro Light" panose="020B0303030403020204" pitchFamily="34" charset="0"/>
              </a:rPr>
              <a:t>Poor readability</a:t>
            </a:r>
          </a:p>
          <a:p>
            <a:r>
              <a:rPr lang="en-US" sz="3200" dirty="0">
                <a:latin typeface="Source Sans Pro Light" panose="020B0303030403020204" pitchFamily="34" charset="0"/>
                <a:ea typeface="Source Sans Pro Light" panose="020B0303030403020204" pitchFamily="34" charset="0"/>
              </a:rPr>
              <a:t>Language mixing</a:t>
            </a:r>
          </a:p>
        </p:txBody>
      </p:sp>
    </p:spTree>
    <p:extLst>
      <p:ext uri="{BB962C8B-B14F-4D97-AF65-F5344CB8AC3E}">
        <p14:creationId xmlns:p14="http://schemas.microsoft.com/office/powerpoint/2010/main" val="23675270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22AA9-798A-2A78-B564-CF27B57BBB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DF0999-F151-C449-EDE1-D12E84D77C9D}"/>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BC16EE66-ED7D-130B-C548-F0518A854C78}"/>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Two questions:</a:t>
            </a:r>
          </a:p>
          <a:p>
            <a:pPr marL="971550" lvl="1" indent="-51435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Can reasoning performance be further improved by incorporating a “small” amount of high-quality data as a cold start?</a:t>
            </a:r>
          </a:p>
          <a:p>
            <a:pPr marL="971550" lvl="1" indent="-51435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How can we train a user-friendly model that demonstrates strong general capabilities?</a:t>
            </a:r>
          </a:p>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To address these questions, a pipeline to train DeepSeek-R1 is designed.</a:t>
            </a:r>
          </a:p>
        </p:txBody>
      </p:sp>
    </p:spTree>
    <p:extLst>
      <p:ext uri="{BB962C8B-B14F-4D97-AF65-F5344CB8AC3E}">
        <p14:creationId xmlns:p14="http://schemas.microsoft.com/office/powerpoint/2010/main" val="3274934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4BC24-57BF-64A6-6F37-022F1B25FF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B9953B-841D-615F-6693-D96E4CC25322}"/>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EDD272A7-1042-D25F-3C52-C1D8B62D6E3E}"/>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training pipeline consists of four stages:</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Cold Start</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Reasoning-oriented Reinforcement Learning</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Rejection Sampling and Supervised Fine-Tuning</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Reinforcement Learning for all Scenarios</a:t>
            </a:r>
          </a:p>
        </p:txBody>
      </p:sp>
      <p:cxnSp>
        <p:nvCxnSpPr>
          <p:cNvPr id="5" name="Straight Connector 4">
            <a:extLst>
              <a:ext uri="{FF2B5EF4-FFF2-40B4-BE49-F238E27FC236}">
                <a16:creationId xmlns:a16="http://schemas.microsoft.com/office/drawing/2014/main" id="{E4943D17-769F-166C-98D3-868F9228AD70}"/>
              </a:ext>
            </a:extLst>
          </p:cNvPr>
          <p:cNvCxnSpPr>
            <a:cxnSpLocks/>
          </p:cNvCxnSpPr>
          <p:nvPr/>
        </p:nvCxnSpPr>
        <p:spPr>
          <a:xfrm>
            <a:off x="3356038" y="2649036"/>
            <a:ext cx="5986818" cy="0"/>
          </a:xfrm>
          <a:prstGeom prst="line">
            <a:avLst/>
          </a:prstGeom>
          <a:ln w="34925"/>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3EA41456-BD86-89F8-EE3C-CA2ABA2074BB}"/>
              </a:ext>
            </a:extLst>
          </p:cNvPr>
          <p:cNvCxnSpPr>
            <a:cxnSpLocks/>
          </p:cNvCxnSpPr>
          <p:nvPr/>
        </p:nvCxnSpPr>
        <p:spPr>
          <a:xfrm>
            <a:off x="8805586" y="3752705"/>
            <a:ext cx="551793" cy="0"/>
          </a:xfrm>
          <a:prstGeom prst="line">
            <a:avLst/>
          </a:prstGeom>
          <a:ln w="34925"/>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E3CFB40A-5C4D-286F-B44C-40627ABA3DBE}"/>
              </a:ext>
            </a:extLst>
          </p:cNvPr>
          <p:cNvCxnSpPr>
            <a:cxnSpLocks/>
          </p:cNvCxnSpPr>
          <p:nvPr/>
        </p:nvCxnSpPr>
        <p:spPr>
          <a:xfrm>
            <a:off x="9337176" y="2631996"/>
            <a:ext cx="6579" cy="1130238"/>
          </a:xfrm>
          <a:prstGeom prst="line">
            <a:avLst/>
          </a:prstGeom>
          <a:ln w="34925"/>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12B7DB46-C7A5-390E-DBF1-EB2C4AFC46D1}"/>
              </a:ext>
            </a:extLst>
          </p:cNvPr>
          <p:cNvCxnSpPr>
            <a:cxnSpLocks/>
          </p:cNvCxnSpPr>
          <p:nvPr/>
        </p:nvCxnSpPr>
        <p:spPr>
          <a:xfrm>
            <a:off x="9350018" y="3316806"/>
            <a:ext cx="486313" cy="0"/>
          </a:xfrm>
          <a:prstGeom prst="straightConnector1">
            <a:avLst/>
          </a:prstGeom>
          <a:ln w="34925">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79C135C4-55F9-FE6D-1BCA-79BEE6D19552}"/>
              </a:ext>
            </a:extLst>
          </p:cNvPr>
          <p:cNvSpPr txBox="1"/>
          <p:nvPr/>
        </p:nvSpPr>
        <p:spPr>
          <a:xfrm>
            <a:off x="9836331" y="3055196"/>
            <a:ext cx="2573383" cy="523220"/>
          </a:xfrm>
          <a:prstGeom prst="rect">
            <a:avLst/>
          </a:prstGeom>
          <a:noFill/>
        </p:spPr>
        <p:txBody>
          <a:bodyPr wrap="square" rtlCol="0">
            <a:spAutoFit/>
          </a:bodyPr>
          <a:lstStyle/>
          <a:p>
            <a:r>
              <a:rPr lang="en-US" sz="2800" b="1" dirty="0">
                <a:solidFill>
                  <a:schemeClr val="accent1"/>
                </a:solidFill>
                <a:latin typeface="Source Sans Pro Light" panose="020B0303030403020204" pitchFamily="34" charset="0"/>
                <a:ea typeface="Source Sans Pro Light" panose="020B0303030403020204" pitchFamily="34" charset="0"/>
              </a:rPr>
              <a:t>SFT stages</a:t>
            </a:r>
            <a:endParaRPr lang="en-US" sz="2800" b="1" dirty="0">
              <a:solidFill>
                <a:schemeClr val="accent1"/>
              </a:solidFill>
            </a:endParaRPr>
          </a:p>
        </p:txBody>
      </p:sp>
      <p:cxnSp>
        <p:nvCxnSpPr>
          <p:cNvPr id="23" name="Straight Connector 22">
            <a:extLst>
              <a:ext uri="{FF2B5EF4-FFF2-40B4-BE49-F238E27FC236}">
                <a16:creationId xmlns:a16="http://schemas.microsoft.com/office/drawing/2014/main" id="{8CAF4326-E706-8AE8-7BE3-F0FA698354FA}"/>
              </a:ext>
            </a:extLst>
          </p:cNvPr>
          <p:cNvCxnSpPr>
            <a:cxnSpLocks/>
          </p:cNvCxnSpPr>
          <p:nvPr/>
        </p:nvCxnSpPr>
        <p:spPr>
          <a:xfrm>
            <a:off x="8267145" y="3221616"/>
            <a:ext cx="878630" cy="0"/>
          </a:xfrm>
          <a:prstGeom prst="line">
            <a:avLst/>
          </a:prstGeom>
          <a:ln w="34925">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B5CBE047-3B01-34E7-FA7A-C9F1A8E3EC6F}"/>
              </a:ext>
            </a:extLst>
          </p:cNvPr>
          <p:cNvCxnSpPr>
            <a:cxnSpLocks/>
          </p:cNvCxnSpPr>
          <p:nvPr/>
        </p:nvCxnSpPr>
        <p:spPr>
          <a:xfrm flipV="1">
            <a:off x="7761351" y="4272102"/>
            <a:ext cx="1382387" cy="9529"/>
          </a:xfrm>
          <a:prstGeom prst="line">
            <a:avLst/>
          </a:prstGeom>
          <a:ln w="34925">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6F45B546-138C-328B-7309-54995078AC9C}"/>
              </a:ext>
            </a:extLst>
          </p:cNvPr>
          <p:cNvCxnSpPr>
            <a:cxnSpLocks/>
          </p:cNvCxnSpPr>
          <p:nvPr/>
        </p:nvCxnSpPr>
        <p:spPr>
          <a:xfrm>
            <a:off x="9131940" y="3210256"/>
            <a:ext cx="0" cy="1077274"/>
          </a:xfrm>
          <a:prstGeom prst="line">
            <a:avLst/>
          </a:prstGeom>
          <a:ln w="34925">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239C6EA7-BBB5-BE2F-AEED-7C182CF33570}"/>
              </a:ext>
            </a:extLst>
          </p:cNvPr>
          <p:cNvCxnSpPr>
            <a:cxnSpLocks/>
          </p:cNvCxnSpPr>
          <p:nvPr/>
        </p:nvCxnSpPr>
        <p:spPr>
          <a:xfrm>
            <a:off x="9123515" y="4188773"/>
            <a:ext cx="486313" cy="0"/>
          </a:xfrm>
          <a:prstGeom prst="straightConnector1">
            <a:avLst/>
          </a:prstGeom>
          <a:ln w="34925">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D8B08E08-7B2A-5421-DB6C-267BDAEDA627}"/>
              </a:ext>
            </a:extLst>
          </p:cNvPr>
          <p:cNvSpPr txBox="1"/>
          <p:nvPr/>
        </p:nvSpPr>
        <p:spPr>
          <a:xfrm>
            <a:off x="9627525" y="3914707"/>
            <a:ext cx="2573383" cy="523220"/>
          </a:xfrm>
          <a:prstGeom prst="rect">
            <a:avLst/>
          </a:prstGeom>
          <a:noFill/>
        </p:spPr>
        <p:txBody>
          <a:bodyPr wrap="square" rtlCol="0">
            <a:spAutoFit/>
          </a:bodyPr>
          <a:lstStyle/>
          <a:p>
            <a:r>
              <a:rPr lang="en-US" sz="2800" b="1" dirty="0">
                <a:solidFill>
                  <a:srgbClr val="C00000"/>
                </a:solidFill>
                <a:latin typeface="Source Sans Pro Light" panose="020B0303030403020204" pitchFamily="34" charset="0"/>
                <a:ea typeface="Source Sans Pro Light" panose="020B0303030403020204" pitchFamily="34" charset="0"/>
              </a:rPr>
              <a:t>RL stages</a:t>
            </a:r>
            <a:endParaRPr lang="en-US" sz="2800" b="1" dirty="0">
              <a:solidFill>
                <a:srgbClr val="C00000"/>
              </a:solidFill>
            </a:endParaRPr>
          </a:p>
        </p:txBody>
      </p:sp>
    </p:spTree>
    <p:extLst>
      <p:ext uri="{BB962C8B-B14F-4D97-AF65-F5344CB8AC3E}">
        <p14:creationId xmlns:p14="http://schemas.microsoft.com/office/powerpoint/2010/main" val="152411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3" presetClass="emph" presetSubtype="2" fill="hold" nodeType="withEffect">
                                  <p:stCondLst>
                                    <p:cond delay="0"/>
                                  </p:stCondLst>
                                  <p:childTnLst>
                                    <p:animClr clrSpc="rgb" dir="cw">
                                      <p:cBhvr override="childStyle">
                                        <p:cTn id="16" dur="10" fill="hold"/>
                                        <p:tgtEl>
                                          <p:spTgt spid="3">
                                            <p:txEl>
                                              <p:pRg st="1" end="1"/>
                                            </p:txEl>
                                          </p:spTgt>
                                        </p:tgtEl>
                                        <p:attrNameLst>
                                          <p:attrName>style.color</p:attrName>
                                        </p:attrNameLst>
                                      </p:cBhvr>
                                      <p:to>
                                        <a:srgbClr val="156082"/>
                                      </p:to>
                                    </p:animClr>
                                  </p:childTnLst>
                                </p:cTn>
                              </p:par>
                              <p:par>
                                <p:cTn id="17" presetID="3" presetClass="emph" presetSubtype="2" fill="hold" nodeType="withEffect">
                                  <p:stCondLst>
                                    <p:cond delay="0"/>
                                  </p:stCondLst>
                                  <p:childTnLst>
                                    <p:animClr clrSpc="rgb" dir="cw">
                                      <p:cBhvr override="childStyle">
                                        <p:cTn id="18" dur="10" fill="hold"/>
                                        <p:tgtEl>
                                          <p:spTgt spid="3">
                                            <p:txEl>
                                              <p:pRg st="3" end="3"/>
                                            </p:txEl>
                                          </p:spTgt>
                                        </p:tgtEl>
                                        <p:attrNameLst>
                                          <p:attrName>style.color</p:attrName>
                                        </p:attrNameLst>
                                      </p:cBhvr>
                                      <p:to>
                                        <a:srgbClr val="156082"/>
                                      </p:to>
                                    </p:animClr>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3" presetClass="emph" presetSubtype="2" fill="hold" nodeType="withEffect">
                                  <p:stCondLst>
                                    <p:cond delay="0"/>
                                  </p:stCondLst>
                                  <p:childTnLst>
                                    <p:animClr clrSpc="rgb" dir="cw">
                                      <p:cBhvr override="childStyle">
                                        <p:cTn id="32" dur="10" fill="hold"/>
                                        <p:tgtEl>
                                          <p:spTgt spid="3">
                                            <p:txEl>
                                              <p:pRg st="2" end="2"/>
                                            </p:txEl>
                                          </p:spTgt>
                                        </p:tgtEl>
                                        <p:attrNameLst>
                                          <p:attrName>style.color</p:attrName>
                                        </p:attrNameLst>
                                      </p:cBhvr>
                                      <p:to>
                                        <a:srgbClr val="C00000"/>
                                      </p:to>
                                    </p:animClr>
                                  </p:childTnLst>
                                </p:cTn>
                              </p:par>
                              <p:par>
                                <p:cTn id="33" presetID="3" presetClass="emph" presetSubtype="2" fill="hold" nodeType="withEffect">
                                  <p:stCondLst>
                                    <p:cond delay="0"/>
                                  </p:stCondLst>
                                  <p:childTnLst>
                                    <p:animClr clrSpc="rgb" dir="cw">
                                      <p:cBhvr override="childStyle">
                                        <p:cTn id="34" dur="10" fill="hold"/>
                                        <p:tgtEl>
                                          <p:spTgt spid="3">
                                            <p:txEl>
                                              <p:pRg st="4" end="4"/>
                                            </p:txEl>
                                          </p:spTgt>
                                        </p:tgtEl>
                                        <p:attrNameLst>
                                          <p:attrName>style.color</p:attrName>
                                        </p:attrNameLst>
                                      </p:cBhvr>
                                      <p:to>
                                        <a:srgbClr val="C0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FCC6DF-4599-B9D4-A0FD-BDFFF1CFDD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97A437-1EAB-F68A-694F-32D3ABEA0F6A}"/>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29E18FDB-A5D6-F007-7AAF-1C7A6ECDB271}"/>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training pipeline consists of four stages:</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Cold Start</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Reasoning-oriented Reinforcement Learning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Rejection Sampling and Supervised Fine-Tuning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Reinforcement Learning for all Scenarios</a:t>
            </a:r>
          </a:p>
        </p:txBody>
      </p:sp>
    </p:spTree>
    <p:extLst>
      <p:ext uri="{BB962C8B-B14F-4D97-AF65-F5344CB8AC3E}">
        <p14:creationId xmlns:p14="http://schemas.microsoft.com/office/powerpoint/2010/main" val="4051109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BFB28-EE4B-DD2A-B67F-29260E1926E3}"/>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Content</a:t>
            </a:r>
          </a:p>
        </p:txBody>
      </p:sp>
      <p:sp>
        <p:nvSpPr>
          <p:cNvPr id="3" name="Content Placeholder 2">
            <a:extLst>
              <a:ext uri="{FF2B5EF4-FFF2-40B4-BE49-F238E27FC236}">
                <a16:creationId xmlns:a16="http://schemas.microsoft.com/office/drawing/2014/main" id="{99910686-61E8-20AD-6BB6-5AC523343BD0}"/>
              </a:ext>
            </a:extLst>
          </p:cNvPr>
          <p:cNvSpPr>
            <a:spLocks noGrp="1"/>
          </p:cNvSpPr>
          <p:nvPr>
            <p:ph idx="1"/>
          </p:nvPr>
        </p:nvSpPr>
        <p:spPr>
          <a:xfrm>
            <a:off x="838200" y="1644745"/>
            <a:ext cx="10515600" cy="4848130"/>
          </a:xfrm>
        </p:spPr>
        <p:txBody>
          <a:bodyPr>
            <a:normAutofit fontScale="92500" lnSpcReduction="10000"/>
          </a:bodyPr>
          <a:lstStyle/>
          <a:p>
            <a:pPr>
              <a:spcBef>
                <a:spcPts val="800"/>
              </a:spcBef>
              <a:spcAft>
                <a:spcPts val="800"/>
              </a:spcAft>
            </a:pPr>
            <a:r>
              <a:rPr lang="en-US" dirty="0">
                <a:latin typeface="Source Sans Pro Light" panose="020B0303030403020204" pitchFamily="34" charset="0"/>
                <a:ea typeface="Source Sans Pro Light" panose="020B0303030403020204" pitchFamily="34" charset="0"/>
              </a:rPr>
              <a:t>Introduction</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Contributions</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Deepseek-R1-Zero: RL on the Base Model</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Deepseek-R1: Reinforcement Learning with Cold Start</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Distillation: Empower Small Models with Reasoning Capability</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Deepseek-R1 Evaluation</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Distilled Model Evaluation</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Distillation </a:t>
            </a:r>
            <a:r>
              <a:rPr lang="en-US" dirty="0" err="1">
                <a:latin typeface="Source Sans Pro Light" panose="020B0303030403020204" pitchFamily="34" charset="0"/>
                <a:ea typeface="Source Sans Pro Light" panose="020B0303030403020204" pitchFamily="34" charset="0"/>
              </a:rPr>
              <a:t>v.s</a:t>
            </a:r>
            <a:r>
              <a:rPr lang="en-US" dirty="0">
                <a:latin typeface="Source Sans Pro Light" panose="020B0303030403020204" pitchFamily="34" charset="0"/>
                <a:ea typeface="Source Sans Pro Light" panose="020B0303030403020204" pitchFamily="34" charset="0"/>
              </a:rPr>
              <a:t>. Reinforcement Learning</a:t>
            </a:r>
          </a:p>
          <a:p>
            <a:pPr>
              <a:spcBef>
                <a:spcPts val="800"/>
              </a:spcBef>
              <a:spcAft>
                <a:spcPts val="800"/>
              </a:spcAft>
            </a:pPr>
            <a:r>
              <a:rPr lang="en-US" dirty="0">
                <a:latin typeface="Source Sans Pro Light" panose="020B0303030403020204" pitchFamily="34" charset="0"/>
                <a:ea typeface="Source Sans Pro Light" panose="020B0303030403020204" pitchFamily="34" charset="0"/>
              </a:rPr>
              <a:t>Resources</a:t>
            </a:r>
          </a:p>
        </p:txBody>
      </p:sp>
    </p:spTree>
    <p:extLst>
      <p:ext uri="{BB962C8B-B14F-4D97-AF65-F5344CB8AC3E}">
        <p14:creationId xmlns:p14="http://schemas.microsoft.com/office/powerpoint/2010/main" val="21229555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9FDD4-3BB0-1B18-E754-1B64C4D68AC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1900EE-D91D-583D-0F50-0A2F592C102B}"/>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Approaches explored for collecting cold start data:</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Using few-shot prompting with a long </a:t>
            </a:r>
            <a:r>
              <a:rPr lang="en-US" sz="2800" dirty="0" err="1">
                <a:latin typeface="Source Sans Pro Light" panose="020B0303030403020204" pitchFamily="34" charset="0"/>
                <a:ea typeface="Source Sans Pro Light" panose="020B0303030403020204" pitchFamily="34" charset="0"/>
              </a:rPr>
              <a:t>CoT</a:t>
            </a:r>
            <a:r>
              <a:rPr lang="en-US" sz="2800" dirty="0">
                <a:latin typeface="Source Sans Pro Light" panose="020B0303030403020204" pitchFamily="34" charset="0"/>
                <a:ea typeface="Source Sans Pro Light" panose="020B0303030403020204" pitchFamily="34" charset="0"/>
              </a:rPr>
              <a:t> as an example</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Directly prompting models to generate detailed answers with reflection and verification</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Gathering DeepSeek-R1-Zero outputs in a readable format</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Refining the results through post-processing by human annotators</a:t>
            </a:r>
          </a:p>
          <a:p>
            <a:pPr lvl="1">
              <a:spcBef>
                <a:spcPts val="600"/>
              </a:spcBef>
              <a:spcAft>
                <a:spcPts val="600"/>
              </a:spcAft>
            </a:pPr>
            <a:endParaRPr lang="en-US" sz="2800" dirty="0">
              <a:latin typeface="Source Sans Pro Light" panose="020B0303030403020204" pitchFamily="34" charset="0"/>
              <a:ea typeface="Source Sans Pro Light" panose="020B0303030403020204" pitchFamily="34" charset="0"/>
            </a:endParaRPr>
          </a:p>
        </p:txBody>
      </p:sp>
      <p:sp>
        <p:nvSpPr>
          <p:cNvPr id="5" name="Title 4">
            <a:extLst>
              <a:ext uri="{FF2B5EF4-FFF2-40B4-BE49-F238E27FC236}">
                <a16:creationId xmlns:a16="http://schemas.microsoft.com/office/drawing/2014/main" id="{66C62F35-87D0-2215-6D17-1EEA20CD8D52}"/>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Stage 1: Cold Start</a:t>
            </a:r>
          </a:p>
        </p:txBody>
      </p:sp>
    </p:spTree>
    <p:extLst>
      <p:ext uri="{BB962C8B-B14F-4D97-AF65-F5344CB8AC3E}">
        <p14:creationId xmlns:p14="http://schemas.microsoft.com/office/powerpoint/2010/main" val="22921013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B3B3E-0CFF-F13D-539D-FB3E2D3981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27C185-0A2C-2771-2B52-61028F904CCF}"/>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247B80A2-7DEF-06F1-60F7-E56E7F3924E7}"/>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training pipeline consists of four stages:</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Cold Start</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Reasoning-oriented Reinforcement Learning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Rejection Sampling and Supervised Fine-Tuning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Reinforcement Learning for all Scenarios</a:t>
            </a:r>
          </a:p>
        </p:txBody>
      </p:sp>
    </p:spTree>
    <p:extLst>
      <p:ext uri="{BB962C8B-B14F-4D97-AF65-F5344CB8AC3E}">
        <p14:creationId xmlns:p14="http://schemas.microsoft.com/office/powerpoint/2010/main" val="22152488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B5330-D997-9486-1742-340DE1056CD0}"/>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89E503E-684B-0615-B6C9-510F18C996BB}"/>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Same RL training process as DeepSeek-R1-Zero i.e., using GRPO</a:t>
            </a:r>
          </a:p>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Language mixing problem is observed again in </a:t>
            </a:r>
            <a:r>
              <a:rPr lang="en-US" sz="3200" dirty="0" err="1">
                <a:latin typeface="Source Sans Pro Light" panose="020B0303030403020204" pitchFamily="34" charset="0"/>
                <a:ea typeface="Source Sans Pro Light" panose="020B0303030403020204" pitchFamily="34" charset="0"/>
              </a:rPr>
              <a:t>CoT</a:t>
            </a:r>
            <a:r>
              <a:rPr lang="en-US" sz="3200" dirty="0">
                <a:latin typeface="Source Sans Pro Light" panose="020B0303030403020204" pitchFamily="34" charset="0"/>
                <a:ea typeface="Source Sans Pro Light" panose="020B0303030403020204" pitchFamily="34" charset="0"/>
              </a:rPr>
              <a:t> responses</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Solution: introduce language consistency reward i.e., the proportion of target language words in the </a:t>
            </a:r>
            <a:r>
              <a:rPr lang="en-US" sz="2800" dirty="0" err="1">
                <a:latin typeface="Source Sans Pro Light" panose="020B0303030403020204" pitchFamily="34" charset="0"/>
                <a:ea typeface="Source Sans Pro Light" panose="020B0303030403020204" pitchFamily="34" charset="0"/>
              </a:rPr>
              <a:t>CoT</a:t>
            </a:r>
            <a:endParaRPr lang="en-US" sz="2800" dirty="0">
              <a:latin typeface="Source Sans Pro Light" panose="020B0303030403020204" pitchFamily="34" charset="0"/>
              <a:ea typeface="Source Sans Pro Light" panose="020B0303030403020204" pitchFamily="34" charset="0"/>
            </a:endParaRP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Final reward = accuracy reward + language consistency reward</a:t>
            </a:r>
          </a:p>
        </p:txBody>
      </p:sp>
      <p:sp>
        <p:nvSpPr>
          <p:cNvPr id="9" name="Title 8">
            <a:extLst>
              <a:ext uri="{FF2B5EF4-FFF2-40B4-BE49-F238E27FC236}">
                <a16:creationId xmlns:a16="http://schemas.microsoft.com/office/drawing/2014/main" id="{D1F2DE62-ADA4-CBB4-B450-BE5F35AE7C67}"/>
              </a:ext>
            </a:extLst>
          </p:cNvPr>
          <p:cNvSpPr>
            <a:spLocks noGrp="1"/>
          </p:cNvSpPr>
          <p:nvPr>
            <p:ph type="title"/>
          </p:nvPr>
        </p:nvSpPr>
        <p:spPr/>
        <p:txBody>
          <a:bodyPr/>
          <a:lstStyle/>
          <a:p>
            <a:r>
              <a:rPr lang="en-US" sz="4400" b="1" dirty="0">
                <a:latin typeface="Source Sans Pro Light" panose="020B0303030403020204" pitchFamily="34" charset="0"/>
                <a:ea typeface="Source Sans Pro Light" panose="020B0303030403020204" pitchFamily="34" charset="0"/>
              </a:rPr>
              <a:t>Stage 2: Reasoning-oriented Reinforcement Learning</a:t>
            </a:r>
            <a:endParaRPr lang="en-US" dirty="0"/>
          </a:p>
        </p:txBody>
      </p:sp>
    </p:spTree>
    <p:extLst>
      <p:ext uri="{BB962C8B-B14F-4D97-AF65-F5344CB8AC3E}">
        <p14:creationId xmlns:p14="http://schemas.microsoft.com/office/powerpoint/2010/main" val="30207655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547E8-A61D-2E1B-2EFB-BAF97D5FF1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4892AF-AFEE-1969-EC4E-6814FAFB34A7}"/>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D864396F-76FC-1544-083F-E7BACF94C3DB}"/>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training pipeline consists of four stages:</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Cold Start</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Reasoning-oriented Reinforcement Learning</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Rejection Sampling and Supervised Fine-Tuning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Reinforcement Learning for all Scenarios</a:t>
            </a:r>
          </a:p>
        </p:txBody>
      </p:sp>
    </p:spTree>
    <p:extLst>
      <p:ext uri="{BB962C8B-B14F-4D97-AF65-F5344CB8AC3E}">
        <p14:creationId xmlns:p14="http://schemas.microsoft.com/office/powerpoint/2010/main" val="31367570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DB136-0453-BB70-2C44-30A13CA3A1D5}"/>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1C71AF6-6C67-A4A7-3573-F57D1A6FBF44}"/>
              </a:ext>
            </a:extLst>
          </p:cNvPr>
          <p:cNvSpPr>
            <a:spLocks noGrp="1"/>
          </p:cNvSpPr>
          <p:nvPr>
            <p:ph idx="1"/>
          </p:nvPr>
        </p:nvSpPr>
        <p:spPr/>
        <p:txBody>
          <a:bodyPr>
            <a:normAutofit/>
          </a:bodyPr>
          <a:lstStyle/>
          <a:p>
            <a:pPr>
              <a:spcBef>
                <a:spcPts val="600"/>
              </a:spcBef>
              <a:spcAft>
                <a:spcPts val="600"/>
              </a:spcAft>
            </a:pPr>
            <a:r>
              <a:rPr lang="en-US" sz="2800" dirty="0">
                <a:latin typeface="Source Sans Pro Light" panose="020B0303030403020204" pitchFamily="34" charset="0"/>
                <a:ea typeface="Source Sans Pro Light" panose="020B0303030403020204" pitchFamily="34" charset="0"/>
              </a:rPr>
              <a:t>Use RL checkpoint from stage 2 to generate SFT data for stage 3.</a:t>
            </a:r>
          </a:p>
          <a:p>
            <a:pPr>
              <a:spcBef>
                <a:spcPts val="600"/>
              </a:spcBef>
              <a:spcAft>
                <a:spcPts val="600"/>
              </a:spcAft>
            </a:pPr>
            <a:r>
              <a:rPr lang="en-US" dirty="0">
                <a:latin typeface="Source Sans Pro Light" panose="020B0303030403020204" pitchFamily="34" charset="0"/>
                <a:ea typeface="Source Sans Pro Light" panose="020B0303030403020204" pitchFamily="34" charset="0"/>
              </a:rPr>
              <a:t>Incorporate data from other domains in addition to reasoning. </a:t>
            </a:r>
          </a:p>
          <a:p>
            <a:pPr lvl="1">
              <a:spcBef>
                <a:spcPts val="600"/>
              </a:spcBef>
              <a:spcAft>
                <a:spcPts val="600"/>
              </a:spcAft>
            </a:pPr>
            <a:r>
              <a:rPr lang="en-US" dirty="0">
                <a:latin typeface="Source Sans Pro Light" panose="020B0303030403020204" pitchFamily="34" charset="0"/>
                <a:ea typeface="Source Sans Pro Light" panose="020B0303030403020204" pitchFamily="34" charset="0"/>
              </a:rPr>
              <a:t>E.g. writing, role-playing, and other general-purpose tasks</a:t>
            </a:r>
          </a:p>
          <a:p>
            <a:pPr marL="914400" lvl="1" indent="-457200">
              <a:spcBef>
                <a:spcPts val="600"/>
              </a:spcBef>
              <a:spcAft>
                <a:spcPts val="600"/>
              </a:spcAft>
              <a:buFont typeface="+mj-lt"/>
              <a:buAutoNum type="arabicPeriod"/>
            </a:pPr>
            <a:endParaRPr lang="en-US" dirty="0">
              <a:latin typeface="Source Sans Pro Light" panose="020B0303030403020204" pitchFamily="34" charset="0"/>
              <a:ea typeface="Source Sans Pro Light" panose="020B0303030403020204" pitchFamily="34" charset="0"/>
            </a:endParaRPr>
          </a:p>
          <a:p>
            <a:pPr>
              <a:spcBef>
                <a:spcPts val="600"/>
              </a:spcBef>
              <a:spcAft>
                <a:spcPts val="600"/>
              </a:spcAft>
            </a:pPr>
            <a:endParaRPr lang="en-US" dirty="0">
              <a:latin typeface="Source Sans Pro Light" panose="020B0303030403020204" pitchFamily="34" charset="0"/>
              <a:ea typeface="Source Sans Pro Light" panose="020B0303030403020204" pitchFamily="34" charset="0"/>
            </a:endParaRPr>
          </a:p>
        </p:txBody>
      </p:sp>
      <p:sp>
        <p:nvSpPr>
          <p:cNvPr id="9" name="Title 8">
            <a:extLst>
              <a:ext uri="{FF2B5EF4-FFF2-40B4-BE49-F238E27FC236}">
                <a16:creationId xmlns:a16="http://schemas.microsoft.com/office/drawing/2014/main" id="{3E412F7A-E387-AF42-A2C0-EF456353ED62}"/>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Stage 3: Rejection Sampling and Supervised Fine-Tuning</a:t>
            </a:r>
          </a:p>
        </p:txBody>
      </p:sp>
    </p:spTree>
    <p:extLst>
      <p:ext uri="{BB962C8B-B14F-4D97-AF65-F5344CB8AC3E}">
        <p14:creationId xmlns:p14="http://schemas.microsoft.com/office/powerpoint/2010/main" val="8735927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ECF61-B8E4-07D6-D6C5-4AC048BFDEDA}"/>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4A17693-26CA-CA73-B7AD-72C16F62228F}"/>
              </a:ext>
            </a:extLst>
          </p:cNvPr>
          <p:cNvSpPr>
            <a:spLocks noGrp="1"/>
          </p:cNvSpPr>
          <p:nvPr>
            <p:ph idx="1"/>
          </p:nvPr>
        </p:nvSpPr>
        <p:spPr>
          <a:xfrm>
            <a:off x="838199" y="1579477"/>
            <a:ext cx="10703011" cy="5736711"/>
          </a:xfrm>
        </p:spPr>
        <p:txBody>
          <a:bodyPr>
            <a:normAutofit/>
          </a:bodyPr>
          <a:lstStyle/>
          <a:p>
            <a:pPr>
              <a:spcBef>
                <a:spcPts val="600"/>
              </a:spcBef>
              <a:spcAft>
                <a:spcPts val="600"/>
              </a:spcAft>
            </a:pPr>
            <a:r>
              <a:rPr lang="en-US" dirty="0">
                <a:latin typeface="Source Sans Pro Light" panose="020B0303030403020204" pitchFamily="34" charset="0"/>
                <a:ea typeface="Source Sans Pro Light" panose="020B0303030403020204" pitchFamily="34" charset="0"/>
              </a:rPr>
              <a:t>Two types of SFT data generated:</a:t>
            </a:r>
          </a:p>
          <a:p>
            <a:pPr marL="914400" lvl="1" indent="-457200">
              <a:spcBef>
                <a:spcPts val="600"/>
              </a:spcBef>
              <a:spcAft>
                <a:spcPts val="600"/>
              </a:spcAft>
              <a:buFont typeface="+mj-lt"/>
              <a:buAutoNum type="arabicPeriod"/>
            </a:pPr>
            <a:r>
              <a:rPr lang="en-US" b="1" dirty="0">
                <a:latin typeface="Source Sans Pro Light" panose="020B0303030403020204" pitchFamily="34" charset="0"/>
                <a:ea typeface="Source Sans Pro Light" panose="020B0303030403020204" pitchFamily="34" charset="0"/>
              </a:rPr>
              <a:t>Reasoning data: </a:t>
            </a:r>
            <a:r>
              <a:rPr lang="en-US" dirty="0">
                <a:latin typeface="Source Sans Pro Light" panose="020B0303030403020204" pitchFamily="34" charset="0"/>
                <a:ea typeface="Source Sans Pro Light" panose="020B0303030403020204" pitchFamily="34" charset="0"/>
              </a:rPr>
              <a:t>curate reasoning prompts and generate reasoning response from RL checkpoint in stage 2 using rejection sampling.</a:t>
            </a:r>
          </a:p>
          <a:p>
            <a:pPr lvl="2">
              <a:spcBef>
                <a:spcPts val="600"/>
              </a:spcBef>
              <a:spcAft>
                <a:spcPts val="600"/>
              </a:spcAft>
            </a:pPr>
            <a:r>
              <a:rPr lang="en-US" b="1" dirty="0">
                <a:latin typeface="Source Sans Pro Light" panose="020B0303030403020204" pitchFamily="34" charset="0"/>
                <a:ea typeface="Source Sans Pro Light" panose="020B0303030403020204" pitchFamily="34" charset="0"/>
              </a:rPr>
              <a:t>Rejection sampling: </a:t>
            </a:r>
            <a:r>
              <a:rPr lang="en-US" dirty="0">
                <a:latin typeface="Source Sans Pro Light" panose="020B0303030403020204" pitchFamily="34" charset="0"/>
                <a:ea typeface="Source Sans Pro Light" panose="020B0303030403020204" pitchFamily="34" charset="0"/>
              </a:rPr>
              <a:t>generate multiple responses for each reasoning prompt and retain only the correct responses, as determined by the generative reward model (DeepSeek-V3) and reject the rest.</a:t>
            </a:r>
          </a:p>
          <a:p>
            <a:pPr lvl="2">
              <a:spcBef>
                <a:spcPts val="600"/>
              </a:spcBef>
              <a:spcAft>
                <a:spcPts val="600"/>
              </a:spcAft>
            </a:pPr>
            <a:r>
              <a:rPr lang="en-US" dirty="0">
                <a:latin typeface="Source Sans Pro Light" panose="020B0303030403020204" pitchFamily="34" charset="0"/>
                <a:ea typeface="Source Sans Pro Light" panose="020B0303030403020204" pitchFamily="34" charset="0"/>
              </a:rPr>
              <a:t>Total collected reasoning data: </a:t>
            </a:r>
            <a:r>
              <a:rPr lang="en-US" b="1" dirty="0">
                <a:latin typeface="Source Sans Pro Light" panose="020B0303030403020204" pitchFamily="34" charset="0"/>
                <a:ea typeface="Source Sans Pro Light" panose="020B0303030403020204" pitchFamily="34" charset="0"/>
              </a:rPr>
              <a:t>600k samples</a:t>
            </a:r>
          </a:p>
          <a:p>
            <a:pPr marL="914400" lvl="1" indent="-457200">
              <a:spcBef>
                <a:spcPts val="600"/>
              </a:spcBef>
              <a:spcAft>
                <a:spcPts val="600"/>
              </a:spcAft>
              <a:buFont typeface="+mj-lt"/>
              <a:buAutoNum type="arabicPeriod"/>
            </a:pPr>
            <a:r>
              <a:rPr lang="en-US" b="1" dirty="0">
                <a:latin typeface="Source Sans Pro Light" panose="020B0303030403020204" pitchFamily="34" charset="0"/>
                <a:ea typeface="Source Sans Pro Light" panose="020B0303030403020204" pitchFamily="34" charset="0"/>
              </a:rPr>
              <a:t>Non-Reasoning data: </a:t>
            </a:r>
            <a:r>
              <a:rPr lang="en-US" dirty="0">
                <a:latin typeface="Source Sans Pro Light" panose="020B0303030403020204" pitchFamily="34" charset="0"/>
                <a:ea typeface="Source Sans Pro Light" panose="020B0303030403020204" pitchFamily="34" charset="0"/>
              </a:rPr>
              <a:t>writing, factual QS, self-cognition, and translation</a:t>
            </a:r>
          </a:p>
          <a:p>
            <a:pPr lvl="2">
              <a:spcBef>
                <a:spcPts val="600"/>
              </a:spcBef>
              <a:spcAft>
                <a:spcPts val="600"/>
              </a:spcAft>
            </a:pPr>
            <a:r>
              <a:rPr lang="en-US" dirty="0">
                <a:latin typeface="Source Sans Pro Light" panose="020B0303030403020204" pitchFamily="34" charset="0"/>
                <a:ea typeface="Source Sans Pro Light" panose="020B0303030403020204" pitchFamily="34" charset="0"/>
              </a:rPr>
              <a:t>Portions of non-reasoning SFT training dataset for DeepSeek-V3 + generated responses from DeepSeek-V3 to non-reasoning queries.</a:t>
            </a:r>
          </a:p>
          <a:p>
            <a:pPr lvl="2">
              <a:spcBef>
                <a:spcPts val="600"/>
              </a:spcBef>
              <a:spcAft>
                <a:spcPts val="600"/>
              </a:spcAft>
            </a:pPr>
            <a:r>
              <a:rPr lang="en-US" dirty="0">
                <a:latin typeface="Source Sans Pro Light" panose="020B0303030403020204" pitchFamily="34" charset="0"/>
                <a:ea typeface="Source Sans Pro Light" panose="020B0303030403020204" pitchFamily="34" charset="0"/>
              </a:rPr>
              <a:t>Total collected non-reasoning data: </a:t>
            </a:r>
            <a:r>
              <a:rPr lang="en-US" b="1" dirty="0">
                <a:latin typeface="Source Sans Pro Light" panose="020B0303030403020204" pitchFamily="34" charset="0"/>
                <a:ea typeface="Source Sans Pro Light" panose="020B0303030403020204" pitchFamily="34" charset="0"/>
              </a:rPr>
              <a:t>200k samples</a:t>
            </a:r>
          </a:p>
          <a:p>
            <a:pPr>
              <a:spcBef>
                <a:spcPts val="600"/>
              </a:spcBef>
              <a:spcAft>
                <a:spcPts val="600"/>
              </a:spcAft>
            </a:pPr>
            <a:r>
              <a:rPr lang="en-US" dirty="0">
                <a:latin typeface="Source Sans Pro Light" panose="020B0303030403020204" pitchFamily="34" charset="0"/>
                <a:ea typeface="Source Sans Pro Light" panose="020B0303030403020204" pitchFamily="34" charset="0"/>
              </a:rPr>
              <a:t>Fine-tune DeepSeek-V3-Base for two epochs using dataset of </a:t>
            </a:r>
            <a:r>
              <a:rPr lang="en-US" b="1" dirty="0">
                <a:latin typeface="Source Sans Pro Light" panose="020B0303030403020204" pitchFamily="34" charset="0"/>
                <a:ea typeface="Source Sans Pro Light" panose="020B0303030403020204" pitchFamily="34" charset="0"/>
              </a:rPr>
              <a:t>800k</a:t>
            </a:r>
            <a:r>
              <a:rPr lang="en-US" dirty="0">
                <a:latin typeface="Source Sans Pro Light" panose="020B0303030403020204" pitchFamily="34" charset="0"/>
                <a:ea typeface="Source Sans Pro Light" panose="020B0303030403020204" pitchFamily="34" charset="0"/>
              </a:rPr>
              <a:t> samples.</a:t>
            </a:r>
          </a:p>
          <a:p>
            <a:pPr marL="914400" lvl="1" indent="-457200">
              <a:spcBef>
                <a:spcPts val="600"/>
              </a:spcBef>
              <a:spcAft>
                <a:spcPts val="600"/>
              </a:spcAft>
              <a:buFont typeface="+mj-lt"/>
              <a:buAutoNum type="arabicPeriod"/>
            </a:pPr>
            <a:endParaRPr lang="en-US" b="1" dirty="0">
              <a:latin typeface="Source Sans Pro Light" panose="020B0303030403020204" pitchFamily="34" charset="0"/>
              <a:ea typeface="Source Sans Pro Light" panose="020B0303030403020204" pitchFamily="34" charset="0"/>
            </a:endParaRPr>
          </a:p>
          <a:p>
            <a:pPr marL="914400" lvl="1" indent="-457200">
              <a:spcBef>
                <a:spcPts val="600"/>
              </a:spcBef>
              <a:spcAft>
                <a:spcPts val="600"/>
              </a:spcAft>
              <a:buFont typeface="+mj-lt"/>
              <a:buAutoNum type="arabicPeriod"/>
            </a:pPr>
            <a:endParaRPr lang="en-US" dirty="0">
              <a:latin typeface="Source Sans Pro Light" panose="020B0303030403020204" pitchFamily="34" charset="0"/>
              <a:ea typeface="Source Sans Pro Light" panose="020B0303030403020204" pitchFamily="34" charset="0"/>
            </a:endParaRPr>
          </a:p>
          <a:p>
            <a:pPr>
              <a:spcBef>
                <a:spcPts val="600"/>
              </a:spcBef>
              <a:spcAft>
                <a:spcPts val="600"/>
              </a:spcAft>
            </a:pPr>
            <a:endParaRPr lang="en-US" dirty="0">
              <a:latin typeface="Source Sans Pro Light" panose="020B0303030403020204" pitchFamily="34" charset="0"/>
              <a:ea typeface="Source Sans Pro Light" panose="020B0303030403020204" pitchFamily="34" charset="0"/>
            </a:endParaRPr>
          </a:p>
        </p:txBody>
      </p:sp>
      <p:sp>
        <p:nvSpPr>
          <p:cNvPr id="9" name="Title 8">
            <a:extLst>
              <a:ext uri="{FF2B5EF4-FFF2-40B4-BE49-F238E27FC236}">
                <a16:creationId xmlns:a16="http://schemas.microsoft.com/office/drawing/2014/main" id="{8003537E-F902-1366-4E8F-D2A97A4D476D}"/>
              </a:ext>
            </a:extLst>
          </p:cNvPr>
          <p:cNvSpPr>
            <a:spLocks noGrp="1"/>
          </p:cNvSpPr>
          <p:nvPr>
            <p:ph type="title"/>
          </p:nvPr>
        </p:nvSpPr>
        <p:spPr>
          <a:xfrm>
            <a:off x="838199" y="253914"/>
            <a:ext cx="10515600" cy="1325563"/>
          </a:xfrm>
        </p:spPr>
        <p:txBody>
          <a:bodyPr/>
          <a:lstStyle/>
          <a:p>
            <a:r>
              <a:rPr lang="en-US" b="1" dirty="0">
                <a:latin typeface="Source Sans Pro Light" panose="020B0303030403020204" pitchFamily="34" charset="0"/>
                <a:ea typeface="Source Sans Pro Light" panose="020B0303030403020204" pitchFamily="34" charset="0"/>
              </a:rPr>
              <a:t>Stage 3: Rejection Sampling and Supervised Fine-Tuning</a:t>
            </a:r>
          </a:p>
        </p:txBody>
      </p:sp>
    </p:spTree>
    <p:extLst>
      <p:ext uri="{BB962C8B-B14F-4D97-AF65-F5344CB8AC3E}">
        <p14:creationId xmlns:p14="http://schemas.microsoft.com/office/powerpoint/2010/main" val="183862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B18696-2F56-9992-D9F7-825F302DFA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4165DC-E99D-8A7E-4ADE-3FB93EE32E04}"/>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Reinforcement Learning with Cold Start</a:t>
            </a:r>
            <a:endParaRPr lang="en-US" dirty="0"/>
          </a:p>
        </p:txBody>
      </p:sp>
      <p:sp>
        <p:nvSpPr>
          <p:cNvPr id="3" name="Content Placeholder 2">
            <a:extLst>
              <a:ext uri="{FF2B5EF4-FFF2-40B4-BE49-F238E27FC236}">
                <a16:creationId xmlns:a16="http://schemas.microsoft.com/office/drawing/2014/main" id="{FABA4587-125B-81CE-E792-CFE417DE51A1}"/>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training pipeline consists of four stages:</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Cold Start</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Reasoning-oriented Reinforcement Learning</a:t>
            </a:r>
          </a:p>
          <a:p>
            <a:pPr marL="914400" lvl="1" indent="-457200">
              <a:spcBef>
                <a:spcPts val="600"/>
              </a:spcBef>
              <a:spcAft>
                <a:spcPts val="600"/>
              </a:spcAft>
              <a:buFont typeface="+mj-lt"/>
              <a:buAutoNum type="arabicPeriod"/>
            </a:pPr>
            <a:r>
              <a:rPr lang="en-US" sz="2800" dirty="0">
                <a:solidFill>
                  <a:schemeClr val="bg1">
                    <a:lumMod val="85000"/>
                  </a:schemeClr>
                </a:solidFill>
                <a:latin typeface="Source Sans Pro Light" panose="020B0303030403020204" pitchFamily="34" charset="0"/>
                <a:ea typeface="Source Sans Pro Light" panose="020B0303030403020204" pitchFamily="34" charset="0"/>
              </a:rPr>
              <a:t>Rejection Sampling and Supervised Fine-Tuning</a:t>
            </a:r>
          </a:p>
          <a:p>
            <a:pPr marL="914400" lvl="1" indent="-457200">
              <a:spcBef>
                <a:spcPts val="600"/>
              </a:spcBef>
              <a:spcAft>
                <a:spcPts val="600"/>
              </a:spcAft>
              <a:buFont typeface="+mj-lt"/>
              <a:buAutoNum type="arabicPeriod"/>
            </a:pPr>
            <a:r>
              <a:rPr lang="en-US" sz="2800" dirty="0">
                <a:latin typeface="Source Sans Pro Light" panose="020B0303030403020204" pitchFamily="34" charset="0"/>
                <a:ea typeface="Source Sans Pro Light" panose="020B0303030403020204" pitchFamily="34" charset="0"/>
              </a:rPr>
              <a:t>Reinforcement Learning for all Scenarios</a:t>
            </a:r>
          </a:p>
        </p:txBody>
      </p:sp>
    </p:spTree>
    <p:extLst>
      <p:ext uri="{BB962C8B-B14F-4D97-AF65-F5344CB8AC3E}">
        <p14:creationId xmlns:p14="http://schemas.microsoft.com/office/powerpoint/2010/main" val="37443435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84F67A-2DDD-3DE6-AA23-AF06936FF3BC}"/>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554D48B0-42D5-BF99-83D5-67B213C0144B}"/>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Stage 4:  Reinforcement Learning for all Scenarios</a:t>
            </a:r>
          </a:p>
        </p:txBody>
      </p:sp>
      <p:sp>
        <p:nvSpPr>
          <p:cNvPr id="3" name="Content Placeholder 2">
            <a:extLst>
              <a:ext uri="{FF2B5EF4-FFF2-40B4-BE49-F238E27FC236}">
                <a16:creationId xmlns:a16="http://schemas.microsoft.com/office/drawing/2014/main" id="{1F25C4B2-7049-3DEC-AED5-D992F119E6A2}"/>
              </a:ext>
            </a:extLst>
          </p:cNvPr>
          <p:cNvSpPr>
            <a:spLocks noGrp="1"/>
          </p:cNvSpPr>
          <p:nvPr>
            <p:ph idx="1"/>
          </p:nvPr>
        </p:nvSpPr>
        <p:spPr/>
        <p:txBody>
          <a:bodyPr/>
          <a:lstStyle/>
          <a:p>
            <a:r>
              <a:rPr lang="en-US" b="1" dirty="0">
                <a:latin typeface="Source Sans Pro Light" panose="020B0303030403020204" pitchFamily="34" charset="0"/>
                <a:ea typeface="Source Sans Pro Light" panose="020B0303030403020204" pitchFamily="34" charset="0"/>
              </a:rPr>
              <a:t>Goal: </a:t>
            </a:r>
            <a:r>
              <a:rPr lang="en-US" dirty="0">
                <a:latin typeface="Source Sans Pro Light" panose="020B0303030403020204" pitchFamily="34" charset="0"/>
                <a:ea typeface="Source Sans Pro Light" panose="020B0303030403020204" pitchFamily="34" charset="0"/>
              </a:rPr>
              <a:t>improve the model’s helpfulness and harmlessness.</a:t>
            </a:r>
          </a:p>
          <a:p>
            <a:r>
              <a:rPr lang="en-US" dirty="0">
                <a:latin typeface="Source Sans Pro Light" panose="020B0303030403020204" pitchFamily="34" charset="0"/>
                <a:ea typeface="Source Sans Pro Light" panose="020B0303030403020204" pitchFamily="34" charset="0"/>
              </a:rPr>
              <a:t>Train using reward signals + diverse prompt distributions.</a:t>
            </a:r>
          </a:p>
          <a:p>
            <a:r>
              <a:rPr lang="en-US" dirty="0">
                <a:latin typeface="Source Sans Pro Light" panose="020B0303030403020204" pitchFamily="34" charset="0"/>
                <a:ea typeface="Source Sans Pro Light" panose="020B0303030403020204" pitchFamily="34" charset="0"/>
              </a:rPr>
              <a:t>For </a:t>
            </a:r>
            <a:r>
              <a:rPr lang="en-US" b="1" dirty="0">
                <a:latin typeface="Source Sans Pro Light" panose="020B0303030403020204" pitchFamily="34" charset="0"/>
                <a:ea typeface="Source Sans Pro Light" panose="020B0303030403020204" pitchFamily="34" charset="0"/>
              </a:rPr>
              <a:t>reasoning data</a:t>
            </a:r>
            <a:r>
              <a:rPr lang="en-US" dirty="0">
                <a:latin typeface="Source Sans Pro Light" panose="020B0303030403020204" pitchFamily="34" charset="0"/>
                <a:ea typeface="Source Sans Pro Light" panose="020B0303030403020204" pitchFamily="34" charset="0"/>
              </a:rPr>
              <a:t>, use same method as DS-Zero + rule-based rewards.</a:t>
            </a:r>
          </a:p>
          <a:p>
            <a:r>
              <a:rPr lang="en-US" dirty="0">
                <a:latin typeface="Source Sans Pro Light" panose="020B0303030403020204" pitchFamily="34" charset="0"/>
                <a:ea typeface="Source Sans Pro Light" panose="020B0303030403020204" pitchFamily="34" charset="0"/>
              </a:rPr>
              <a:t>For </a:t>
            </a:r>
            <a:r>
              <a:rPr lang="en-US" b="1" dirty="0">
                <a:latin typeface="Source Sans Pro Light" panose="020B0303030403020204" pitchFamily="34" charset="0"/>
                <a:ea typeface="Source Sans Pro Light" panose="020B0303030403020204" pitchFamily="34" charset="0"/>
              </a:rPr>
              <a:t>non-reasoning</a:t>
            </a:r>
            <a:r>
              <a:rPr lang="en-US" dirty="0">
                <a:latin typeface="Source Sans Pro Light" panose="020B0303030403020204" pitchFamily="34" charset="0"/>
                <a:ea typeface="Source Sans Pro Light" panose="020B0303030403020204" pitchFamily="34" charset="0"/>
              </a:rPr>
              <a:t>, use reward models to capture human preferences.</a:t>
            </a:r>
          </a:p>
          <a:p>
            <a:r>
              <a:rPr lang="en-US" dirty="0">
                <a:latin typeface="Source Sans Pro Light" panose="020B0303030403020204" pitchFamily="34" charset="0"/>
                <a:ea typeface="Source Sans Pro Light" panose="020B0303030403020204" pitchFamily="34" charset="0"/>
              </a:rPr>
              <a:t>For </a:t>
            </a:r>
            <a:r>
              <a:rPr lang="en-US" b="1" dirty="0">
                <a:latin typeface="Source Sans Pro Light" panose="020B0303030403020204" pitchFamily="34" charset="0"/>
                <a:ea typeface="Source Sans Pro Light" panose="020B0303030403020204" pitchFamily="34" charset="0"/>
              </a:rPr>
              <a:t>harmlessness</a:t>
            </a:r>
            <a:r>
              <a:rPr lang="en-US" dirty="0">
                <a:latin typeface="Source Sans Pro Light" panose="020B0303030403020204" pitchFamily="34" charset="0"/>
                <a:ea typeface="Source Sans Pro Light" panose="020B0303030403020204" pitchFamily="34" charset="0"/>
              </a:rPr>
              <a:t>, evaluate the entire response (reasoning + summary).</a:t>
            </a:r>
          </a:p>
          <a:p>
            <a:r>
              <a:rPr lang="en-US" dirty="0">
                <a:latin typeface="Source Sans Pro Light" panose="020B0303030403020204" pitchFamily="34" charset="0"/>
                <a:ea typeface="Source Sans Pro Light" panose="020B0303030403020204" pitchFamily="34" charset="0"/>
              </a:rPr>
              <a:t>For </a:t>
            </a:r>
            <a:r>
              <a:rPr lang="en-US" b="1" dirty="0">
                <a:latin typeface="Source Sans Pro Light" panose="020B0303030403020204" pitchFamily="34" charset="0"/>
                <a:ea typeface="Source Sans Pro Light" panose="020B0303030403020204" pitchFamily="34" charset="0"/>
              </a:rPr>
              <a:t>helpfulness</a:t>
            </a:r>
            <a:r>
              <a:rPr lang="en-US" dirty="0">
                <a:latin typeface="Source Sans Pro Light" panose="020B0303030403020204" pitchFamily="34" charset="0"/>
                <a:ea typeface="Source Sans Pro Light" panose="020B0303030403020204" pitchFamily="34" charset="0"/>
              </a:rPr>
              <a:t>, evaluate the final summary.</a:t>
            </a:r>
          </a:p>
          <a:p>
            <a:endParaRPr lang="en-US" dirty="0">
              <a:latin typeface="Source Sans Pro Light" panose="020B0303030403020204" pitchFamily="34" charset="0"/>
              <a:ea typeface="Source Sans Pro Light" panose="020B0303030403020204" pitchFamily="34" charset="0"/>
            </a:endParaRPr>
          </a:p>
          <a:p>
            <a:endParaRPr lang="en-US"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19686100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DB191-0CBC-9980-C9FE-76F843546530}"/>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485C7D7-F5A0-03BD-89AA-1C4C5245F3B5}"/>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Distillation: Empower Small Models with Reasoning Capability</a:t>
            </a:r>
          </a:p>
        </p:txBody>
      </p:sp>
      <p:sp>
        <p:nvSpPr>
          <p:cNvPr id="3" name="Content Placeholder 2">
            <a:extLst>
              <a:ext uri="{FF2B5EF4-FFF2-40B4-BE49-F238E27FC236}">
                <a16:creationId xmlns:a16="http://schemas.microsoft.com/office/drawing/2014/main" id="{8B575E6C-6225-0C7C-59A9-CD32C384BC99}"/>
              </a:ext>
            </a:extLst>
          </p:cNvPr>
          <p:cNvSpPr>
            <a:spLocks noGrp="1"/>
          </p:cNvSpPr>
          <p:nvPr>
            <p:ph idx="1"/>
          </p:nvPr>
        </p:nvSpPr>
        <p:spPr/>
        <p:txBody>
          <a:bodyPr/>
          <a:lstStyle/>
          <a:p>
            <a:pPr>
              <a:spcAft>
                <a:spcPts val="1000"/>
              </a:spcAft>
            </a:pPr>
            <a:r>
              <a:rPr lang="en-US" dirty="0">
                <a:latin typeface="Source Sans Pro Light" panose="020B0303030403020204" pitchFamily="34" charset="0"/>
                <a:ea typeface="Source Sans Pro Light" panose="020B0303030403020204" pitchFamily="34" charset="0"/>
              </a:rPr>
              <a:t>Fine-tune open-source models like </a:t>
            </a:r>
            <a:r>
              <a:rPr lang="en-US" dirty="0" err="1">
                <a:latin typeface="Source Sans Pro Light" panose="020B0303030403020204" pitchFamily="34" charset="0"/>
                <a:ea typeface="Source Sans Pro Light" panose="020B0303030403020204" pitchFamily="34" charset="0"/>
              </a:rPr>
              <a:t>Qwen</a:t>
            </a:r>
            <a:r>
              <a:rPr lang="en-US" dirty="0">
                <a:latin typeface="Source Sans Pro Light" panose="020B0303030403020204" pitchFamily="34" charset="0"/>
                <a:ea typeface="Source Sans Pro Light" panose="020B0303030403020204" pitchFamily="34" charset="0"/>
              </a:rPr>
              <a:t> and Llama using the 800k samples curated with DeepSeek-R1.</a:t>
            </a:r>
          </a:p>
          <a:p>
            <a:pPr>
              <a:spcAft>
                <a:spcPts val="1000"/>
              </a:spcAft>
            </a:pPr>
            <a:r>
              <a:rPr lang="en-US" dirty="0">
                <a:latin typeface="Source Sans Pro Light" panose="020B0303030403020204" pitchFamily="34" charset="0"/>
                <a:ea typeface="Source Sans Pro Light" panose="020B0303030403020204" pitchFamily="34" charset="0"/>
              </a:rPr>
              <a:t>This straightforward distillation method significantly enhances the reasoning abilities of smaller models.</a:t>
            </a:r>
          </a:p>
          <a:p>
            <a:pPr>
              <a:spcAft>
                <a:spcPts val="1000"/>
              </a:spcAft>
            </a:pPr>
            <a:r>
              <a:rPr lang="en-US" dirty="0">
                <a:latin typeface="Source Sans Pro Light" panose="020B0303030403020204" pitchFamily="34" charset="0"/>
                <a:ea typeface="Source Sans Pro Light" panose="020B0303030403020204" pitchFamily="34" charset="0"/>
              </a:rPr>
              <a:t>For distilled models, only SFT is applied. I.e., no RL stage.</a:t>
            </a:r>
          </a:p>
          <a:p>
            <a:endParaRPr lang="en-US"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33612498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41681-F3DA-EE83-174B-29E0C02A39FF}"/>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6C131314-63A6-F795-EE57-68E94CE0FDD5}"/>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Pass@1 evaluation</a:t>
            </a:r>
          </a:p>
        </p:txBody>
      </p:sp>
      <p:pic>
        <p:nvPicPr>
          <p:cNvPr id="2" name="Picture 1">
            <a:extLst>
              <a:ext uri="{FF2B5EF4-FFF2-40B4-BE49-F238E27FC236}">
                <a16:creationId xmlns:a16="http://schemas.microsoft.com/office/drawing/2014/main" id="{A3AF753A-3137-B30F-BF3C-87B14765E894}"/>
              </a:ext>
            </a:extLst>
          </p:cNvPr>
          <p:cNvPicPr>
            <a:picLocks noChangeAspect="1"/>
          </p:cNvPicPr>
          <p:nvPr>
            <p:custDataLst>
              <p:tags r:id="rId1"/>
            </p:custDataLst>
          </p:nvPr>
        </p:nvPicPr>
        <p:blipFill>
          <a:blip r:embed="rId6"/>
          <a:stretch>
            <a:fillRect/>
          </a:stretch>
        </p:blipFill>
        <p:spPr>
          <a:xfrm>
            <a:off x="2534303" y="3244330"/>
            <a:ext cx="2775315" cy="1043979"/>
          </a:xfrm>
          <a:prstGeom prst="rect">
            <a:avLst/>
          </a:prstGeom>
        </p:spPr>
      </p:pic>
      <p:cxnSp>
        <p:nvCxnSpPr>
          <p:cNvPr id="4" name="Straight Arrow Connector 3">
            <a:extLst>
              <a:ext uri="{FF2B5EF4-FFF2-40B4-BE49-F238E27FC236}">
                <a16:creationId xmlns:a16="http://schemas.microsoft.com/office/drawing/2014/main" id="{5D363254-D7AB-7F9E-9AEF-EFA2E2D5D379}"/>
              </a:ext>
            </a:extLst>
          </p:cNvPr>
          <p:cNvCxnSpPr>
            <a:cxnSpLocks/>
          </p:cNvCxnSpPr>
          <p:nvPr/>
        </p:nvCxnSpPr>
        <p:spPr>
          <a:xfrm>
            <a:off x="5182615" y="3958497"/>
            <a:ext cx="0" cy="619734"/>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D39922C3-B431-B4B0-5A97-415EC483B1B1}"/>
              </a:ext>
            </a:extLst>
          </p:cNvPr>
          <p:cNvPicPr>
            <a:picLocks noChangeAspect="1"/>
          </p:cNvPicPr>
          <p:nvPr>
            <p:custDataLst>
              <p:tags r:id="rId2"/>
            </p:custDataLst>
          </p:nvPr>
        </p:nvPicPr>
        <p:blipFill>
          <a:blip r:embed="rId7"/>
          <a:stretch>
            <a:fillRect/>
          </a:stretch>
        </p:blipFill>
        <p:spPr>
          <a:xfrm>
            <a:off x="2744926" y="4617493"/>
            <a:ext cx="5217974" cy="886295"/>
          </a:xfrm>
          <a:prstGeom prst="rect">
            <a:avLst/>
          </a:prstGeom>
        </p:spPr>
      </p:pic>
      <p:sp>
        <p:nvSpPr>
          <p:cNvPr id="7" name="Rectangle 6">
            <a:extLst>
              <a:ext uri="{FF2B5EF4-FFF2-40B4-BE49-F238E27FC236}">
                <a16:creationId xmlns:a16="http://schemas.microsoft.com/office/drawing/2014/main" id="{FEA99568-59DC-6D4D-7D2E-4829DB8D434E}"/>
              </a:ext>
            </a:extLst>
          </p:cNvPr>
          <p:cNvSpPr/>
          <p:nvPr/>
        </p:nvSpPr>
        <p:spPr>
          <a:xfrm>
            <a:off x="5015902" y="3664366"/>
            <a:ext cx="350728" cy="294131"/>
          </a:xfrm>
          <a:prstGeom prst="rect">
            <a:avLst/>
          </a:prstGeom>
          <a:solidFill>
            <a:schemeClr val="accent2">
              <a:lumMod val="60000"/>
              <a:lumOff val="40000"/>
              <a:alpha val="34626"/>
            </a:schemeClr>
          </a:solid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52D17776-9104-9B89-2892-5EC6AC7E4E5C}"/>
              </a:ext>
            </a:extLst>
          </p:cNvPr>
          <p:cNvSpPr txBox="1"/>
          <p:nvPr/>
        </p:nvSpPr>
        <p:spPr>
          <a:xfrm>
            <a:off x="925830" y="1690688"/>
            <a:ext cx="10427970" cy="1077218"/>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Source Sans Pro Light" panose="020B0303030403020204" pitchFamily="34" charset="0"/>
                <a:ea typeface="Source Sans Pro Light" panose="020B0303030403020204" pitchFamily="34" charset="0"/>
              </a:rPr>
              <a:t>A simplified adaptation of </a:t>
            </a:r>
            <a:r>
              <a:rPr lang="en-US" sz="3200" dirty="0" err="1">
                <a:latin typeface="Source Sans Pro Light" panose="020B0303030403020204" pitchFamily="34" charset="0"/>
                <a:ea typeface="Source Sans Pro Light" panose="020B0303030403020204" pitchFamily="34" charset="0"/>
              </a:rPr>
              <a:t>pass@k</a:t>
            </a:r>
            <a:r>
              <a:rPr lang="en-US" sz="3200" dirty="0">
                <a:latin typeface="Source Sans Pro Light" panose="020B0303030403020204" pitchFamily="34" charset="0"/>
                <a:ea typeface="Source Sans Pro Light" panose="020B0303030403020204" pitchFamily="34" charset="0"/>
              </a:rPr>
              <a:t> metric from Chen et al., 2021.</a:t>
            </a:r>
          </a:p>
        </p:txBody>
      </p:sp>
      <p:sp>
        <p:nvSpPr>
          <p:cNvPr id="13" name="TextBox 12">
            <a:extLst>
              <a:ext uri="{FF2B5EF4-FFF2-40B4-BE49-F238E27FC236}">
                <a16:creationId xmlns:a16="http://schemas.microsoft.com/office/drawing/2014/main" id="{A013114B-6610-5C20-02A0-F7DB5CA8B89A}"/>
              </a:ext>
            </a:extLst>
          </p:cNvPr>
          <p:cNvSpPr txBox="1"/>
          <p:nvPr/>
        </p:nvSpPr>
        <p:spPr>
          <a:xfrm>
            <a:off x="-83824" y="6626721"/>
            <a:ext cx="6888424" cy="276999"/>
          </a:xfrm>
          <a:prstGeom prst="rect">
            <a:avLst/>
          </a:prstGeom>
          <a:noFill/>
        </p:spPr>
        <p:txBody>
          <a:bodyPr wrap="none" rtlCol="0">
            <a:spAutoFit/>
          </a:bodyPr>
          <a:lstStyle/>
          <a:p>
            <a:r>
              <a:rPr lang="en-US" sz="1200" dirty="0">
                <a:latin typeface="Source Sans Pro Light" panose="020B0303030403020204" pitchFamily="34" charset="0"/>
                <a:ea typeface="Source Sans Pro Light" panose="020B0303030403020204" pitchFamily="34" charset="0"/>
              </a:rPr>
              <a:t>Chen, Mark, et al. "Evaluating large language models trained on code." </a:t>
            </a:r>
            <a:r>
              <a:rPr lang="en-US" sz="1200" dirty="0" err="1">
                <a:latin typeface="Source Sans Pro Light" panose="020B0303030403020204" pitchFamily="34" charset="0"/>
                <a:ea typeface="Source Sans Pro Light" panose="020B0303030403020204" pitchFamily="34" charset="0"/>
              </a:rPr>
              <a:t>arXiv</a:t>
            </a:r>
            <a:r>
              <a:rPr lang="en-US" sz="1200" dirty="0">
                <a:latin typeface="Source Sans Pro Light" panose="020B0303030403020204" pitchFamily="34" charset="0"/>
                <a:ea typeface="Source Sans Pro Light" panose="020B0303030403020204" pitchFamily="34" charset="0"/>
              </a:rPr>
              <a:t> preprint arXiv:2107.03374 (2021).</a:t>
            </a:r>
          </a:p>
        </p:txBody>
      </p:sp>
      <p:sp>
        <p:nvSpPr>
          <p:cNvPr id="14" name="Rectangle 13">
            <a:extLst>
              <a:ext uri="{FF2B5EF4-FFF2-40B4-BE49-F238E27FC236}">
                <a16:creationId xmlns:a16="http://schemas.microsoft.com/office/drawing/2014/main" id="{7B8681A9-6566-94D5-879A-5262DC598C1D}"/>
              </a:ext>
            </a:extLst>
          </p:cNvPr>
          <p:cNvSpPr/>
          <p:nvPr/>
        </p:nvSpPr>
        <p:spPr>
          <a:xfrm>
            <a:off x="4551082" y="3188116"/>
            <a:ext cx="350728" cy="294131"/>
          </a:xfrm>
          <a:prstGeom prst="rect">
            <a:avLst/>
          </a:prstGeom>
          <a:solidFill>
            <a:schemeClr val="accent2">
              <a:lumMod val="60000"/>
              <a:lumOff val="40000"/>
              <a:alpha val="34626"/>
            </a:schemeClr>
          </a:solid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Arrow Connector 14">
            <a:extLst>
              <a:ext uri="{FF2B5EF4-FFF2-40B4-BE49-F238E27FC236}">
                <a16:creationId xmlns:a16="http://schemas.microsoft.com/office/drawing/2014/main" id="{3B1DC1E9-CA1F-5824-CFB8-1D2794880F9B}"/>
              </a:ext>
            </a:extLst>
          </p:cNvPr>
          <p:cNvCxnSpPr>
            <a:cxnSpLocks/>
          </p:cNvCxnSpPr>
          <p:nvPr/>
        </p:nvCxnSpPr>
        <p:spPr>
          <a:xfrm>
            <a:off x="4898878" y="3335181"/>
            <a:ext cx="601980" cy="0"/>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pic>
        <p:nvPicPr>
          <p:cNvPr id="31" name="Picture 30">
            <a:extLst>
              <a:ext uri="{FF2B5EF4-FFF2-40B4-BE49-F238E27FC236}">
                <a16:creationId xmlns:a16="http://schemas.microsoft.com/office/drawing/2014/main" id="{478CCACE-336A-0E6C-E2DF-742EBD604CA5}"/>
              </a:ext>
            </a:extLst>
          </p:cNvPr>
          <p:cNvPicPr>
            <a:picLocks noChangeAspect="1"/>
          </p:cNvPicPr>
          <p:nvPr>
            <p:custDataLst>
              <p:tags r:id="rId3"/>
            </p:custDataLst>
          </p:nvPr>
        </p:nvPicPr>
        <p:blipFill>
          <a:blip r:embed="rId8"/>
          <a:stretch>
            <a:fillRect/>
          </a:stretch>
        </p:blipFill>
        <p:spPr>
          <a:xfrm>
            <a:off x="5548194" y="3202773"/>
            <a:ext cx="4868240" cy="246769"/>
          </a:xfrm>
          <a:prstGeom prst="rect">
            <a:avLst/>
          </a:prstGeom>
        </p:spPr>
      </p:pic>
    </p:spTree>
    <p:extLst>
      <p:ext uri="{BB962C8B-B14F-4D97-AF65-F5344CB8AC3E}">
        <p14:creationId xmlns:p14="http://schemas.microsoft.com/office/powerpoint/2010/main" val="95997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36454-DE25-6A8E-9A75-E2ACE3D8C424}"/>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Introduction</a:t>
            </a:r>
          </a:p>
        </p:txBody>
      </p:sp>
      <p:sp>
        <p:nvSpPr>
          <p:cNvPr id="3" name="Content Placeholder 2">
            <a:extLst>
              <a:ext uri="{FF2B5EF4-FFF2-40B4-BE49-F238E27FC236}">
                <a16:creationId xmlns:a16="http://schemas.microsoft.com/office/drawing/2014/main" id="{9DA8558F-F33E-FD66-6328-FC591C4F204F}"/>
              </a:ext>
            </a:extLst>
          </p:cNvPr>
          <p:cNvSpPr>
            <a:spLocks noGrp="1"/>
          </p:cNvSpPr>
          <p:nvPr>
            <p:ph idx="1"/>
          </p:nvPr>
        </p:nvSpPr>
        <p:spPr/>
        <p:txBody>
          <a:bodyPr>
            <a:normAutofit/>
          </a:bodyPr>
          <a:lstStyle/>
          <a:p>
            <a:pPr>
              <a:spcBef>
                <a:spcPts val="600"/>
              </a:spcBef>
              <a:spcAft>
                <a:spcPts val="600"/>
              </a:spcAft>
            </a:pPr>
            <a:r>
              <a:rPr lang="en-US" sz="3200" b="1" dirty="0">
                <a:latin typeface="Source Sans Pro Light" panose="020B0303030403020204" pitchFamily="34" charset="0"/>
                <a:ea typeface="Source Sans Pro Light" panose="020B0303030403020204" pitchFamily="34" charset="0"/>
              </a:rPr>
              <a:t>Goal</a:t>
            </a:r>
            <a:r>
              <a:rPr lang="en-US" sz="3200" dirty="0">
                <a:latin typeface="Source Sans Pro Light" panose="020B0303030403020204" pitchFamily="34" charset="0"/>
                <a:ea typeface="Source Sans Pro Light" panose="020B0303030403020204" pitchFamily="34" charset="0"/>
              </a:rPr>
              <a:t>: explore the potential of LLMs to develop reasoning capabilities using pure reinforcement learning (RL) process.</a:t>
            </a:r>
          </a:p>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Use DeepSeek-V3-Base</a:t>
            </a:r>
            <a:r>
              <a:rPr lang="en-US" sz="3200" baseline="30000" dirty="0">
                <a:latin typeface="Source Sans Pro Light" panose="020B0303030403020204" pitchFamily="34" charset="0"/>
                <a:ea typeface="Source Sans Pro Light" panose="020B0303030403020204" pitchFamily="34" charset="0"/>
              </a:rPr>
              <a:t>1</a:t>
            </a:r>
            <a:r>
              <a:rPr lang="en-US" sz="3200" dirty="0">
                <a:latin typeface="Source Sans Pro Light" panose="020B0303030403020204" pitchFamily="34" charset="0"/>
                <a:ea typeface="Source Sans Pro Light" panose="020B0303030403020204" pitchFamily="34" charset="0"/>
              </a:rPr>
              <a:t> as the base model and Group Relative Policy Optimization (GRPO) as RL framework.</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This results in DeepSeek-R1-Zero.</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However, DeepSeek-R1-Zero encounters challenges such as poor readability, and language mixing.</a:t>
            </a:r>
          </a:p>
          <a:p>
            <a:pPr marL="0" indent="0">
              <a:buNone/>
            </a:pPr>
            <a:endParaRPr lang="en-US" dirty="0">
              <a:latin typeface="Source Sans Pro Light" panose="020B0303030403020204" pitchFamily="34" charset="0"/>
              <a:ea typeface="Source Sans Pro Light" panose="020B0303030403020204" pitchFamily="34" charset="0"/>
            </a:endParaRPr>
          </a:p>
          <a:p>
            <a:pPr lvl="1"/>
            <a:endParaRPr lang="en-US" dirty="0">
              <a:latin typeface="Source Sans Pro Light" panose="020B0303030403020204" pitchFamily="34" charset="0"/>
              <a:ea typeface="Source Sans Pro Light" panose="020B0303030403020204" pitchFamily="34" charset="0"/>
            </a:endParaRPr>
          </a:p>
          <a:p>
            <a:endParaRPr lang="en-US" dirty="0">
              <a:latin typeface="Source Sans Pro Light" panose="020B0303030403020204" pitchFamily="34" charset="0"/>
              <a:ea typeface="Source Sans Pro Light" panose="020B0303030403020204" pitchFamily="34" charset="0"/>
            </a:endParaRPr>
          </a:p>
        </p:txBody>
      </p:sp>
      <p:sp>
        <p:nvSpPr>
          <p:cNvPr id="4" name="TextBox 3">
            <a:extLst>
              <a:ext uri="{FF2B5EF4-FFF2-40B4-BE49-F238E27FC236}">
                <a16:creationId xmlns:a16="http://schemas.microsoft.com/office/drawing/2014/main" id="{8AF44A19-D362-5B63-6262-126E754A5859}"/>
              </a:ext>
            </a:extLst>
          </p:cNvPr>
          <p:cNvSpPr txBox="1"/>
          <p:nvPr/>
        </p:nvSpPr>
        <p:spPr>
          <a:xfrm>
            <a:off x="-88135" y="6576803"/>
            <a:ext cx="7287572" cy="338554"/>
          </a:xfrm>
          <a:prstGeom prst="rect">
            <a:avLst/>
          </a:prstGeom>
          <a:noFill/>
        </p:spPr>
        <p:txBody>
          <a:bodyPr wrap="none" rtlCol="0">
            <a:spAutoFit/>
          </a:bodyPr>
          <a:lstStyle/>
          <a:p>
            <a:r>
              <a:rPr lang="en-US" sz="1600" baseline="30000" dirty="0">
                <a:solidFill>
                  <a:srgbClr val="222222"/>
                </a:solidFill>
                <a:effectLst/>
                <a:latin typeface="Source Sans Pro Light" panose="020B0303030403020204" pitchFamily="34" charset="0"/>
                <a:ea typeface="Source Sans Pro Light" panose="020B0303030403020204" pitchFamily="34" charset="0"/>
              </a:rPr>
              <a:t>1</a:t>
            </a:r>
            <a:r>
              <a:rPr lang="en-US" sz="1600" dirty="0">
                <a:solidFill>
                  <a:srgbClr val="222222"/>
                </a:solidFill>
                <a:effectLst/>
                <a:latin typeface="Source Sans Pro Light" panose="020B0303030403020204" pitchFamily="34" charset="0"/>
                <a:ea typeface="Source Sans Pro Light" panose="020B0303030403020204" pitchFamily="34" charset="0"/>
              </a:rPr>
              <a:t>Liu, </a:t>
            </a:r>
            <a:r>
              <a:rPr lang="en-US" sz="1600" dirty="0" err="1">
                <a:solidFill>
                  <a:srgbClr val="222222"/>
                </a:solidFill>
                <a:effectLst/>
                <a:latin typeface="Source Sans Pro Light" panose="020B0303030403020204" pitchFamily="34" charset="0"/>
                <a:ea typeface="Source Sans Pro Light" panose="020B0303030403020204" pitchFamily="34" charset="0"/>
              </a:rPr>
              <a:t>Aixin</a:t>
            </a:r>
            <a:r>
              <a:rPr lang="en-US" sz="1600" dirty="0">
                <a:solidFill>
                  <a:srgbClr val="222222"/>
                </a:solidFill>
                <a:effectLst/>
                <a:latin typeface="Source Sans Pro Light" panose="020B0303030403020204" pitchFamily="34" charset="0"/>
                <a:ea typeface="Source Sans Pro Light" panose="020B0303030403020204" pitchFamily="34" charset="0"/>
              </a:rPr>
              <a:t>, et al. "Deepseek-v3 technical report." </a:t>
            </a:r>
            <a:r>
              <a:rPr lang="en-US" sz="1600" dirty="0" err="1">
                <a:solidFill>
                  <a:srgbClr val="222222"/>
                </a:solidFill>
                <a:effectLst/>
                <a:latin typeface="Source Sans Pro Light" panose="020B0303030403020204" pitchFamily="34" charset="0"/>
                <a:ea typeface="Source Sans Pro Light" panose="020B0303030403020204" pitchFamily="34" charset="0"/>
              </a:rPr>
              <a:t>arXiv</a:t>
            </a:r>
            <a:r>
              <a:rPr lang="en-US" sz="1600" dirty="0">
                <a:solidFill>
                  <a:srgbClr val="222222"/>
                </a:solidFill>
                <a:effectLst/>
                <a:latin typeface="Source Sans Pro Light" panose="020B0303030403020204" pitchFamily="34" charset="0"/>
                <a:ea typeface="Source Sans Pro Light" panose="020B0303030403020204" pitchFamily="34" charset="0"/>
              </a:rPr>
              <a:t> preprint arXiv:2412.19437 (2024).</a:t>
            </a:r>
            <a:endParaRPr lang="en-US" sz="1600"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2130805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23A117-CC80-75BE-ABF8-E7341B8590B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35C1FA6-C672-E01E-5FC5-2016B7D70A9C}"/>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 Evaluation</a:t>
            </a:r>
          </a:p>
        </p:txBody>
      </p:sp>
      <p:sp>
        <p:nvSpPr>
          <p:cNvPr id="3" name="Content Placeholder 2">
            <a:extLst>
              <a:ext uri="{FF2B5EF4-FFF2-40B4-BE49-F238E27FC236}">
                <a16:creationId xmlns:a16="http://schemas.microsoft.com/office/drawing/2014/main" id="{BFD38BB5-278E-264F-B56D-38D00E206339}"/>
              </a:ext>
            </a:extLst>
          </p:cNvPr>
          <p:cNvSpPr>
            <a:spLocks noGrp="1"/>
          </p:cNvSpPr>
          <p:nvPr>
            <p:ph idx="1"/>
          </p:nvPr>
        </p:nvSpPr>
        <p:spPr/>
        <p:txBody>
          <a:bodyPr/>
          <a:lstStyle/>
          <a:p>
            <a:endParaRPr lang="en-US" dirty="0">
              <a:latin typeface="Source Sans Pro Light" panose="020B0303030403020204" pitchFamily="34" charset="0"/>
              <a:ea typeface="Source Sans Pro Light" panose="020B0303030403020204" pitchFamily="34" charset="0"/>
            </a:endParaRPr>
          </a:p>
          <a:p>
            <a:endParaRPr lang="en-US" dirty="0">
              <a:latin typeface="Source Sans Pro Light" panose="020B0303030403020204" pitchFamily="34" charset="0"/>
              <a:ea typeface="Source Sans Pro Light" panose="020B0303030403020204" pitchFamily="34" charset="0"/>
            </a:endParaRPr>
          </a:p>
        </p:txBody>
      </p:sp>
      <p:pic>
        <p:nvPicPr>
          <p:cNvPr id="4" name="Picture 3">
            <a:extLst>
              <a:ext uri="{FF2B5EF4-FFF2-40B4-BE49-F238E27FC236}">
                <a16:creationId xmlns:a16="http://schemas.microsoft.com/office/drawing/2014/main" id="{97630D5C-150C-414D-559E-80F908B74DA1}"/>
              </a:ext>
            </a:extLst>
          </p:cNvPr>
          <p:cNvPicPr>
            <a:picLocks noChangeAspect="1"/>
          </p:cNvPicPr>
          <p:nvPr/>
        </p:nvPicPr>
        <p:blipFill>
          <a:blip r:embed="rId3"/>
          <a:stretch>
            <a:fillRect/>
          </a:stretch>
        </p:blipFill>
        <p:spPr>
          <a:xfrm>
            <a:off x="2640170" y="1361369"/>
            <a:ext cx="6811210" cy="5496631"/>
          </a:xfrm>
          <a:prstGeom prst="rect">
            <a:avLst/>
          </a:prstGeom>
        </p:spPr>
      </p:pic>
      <p:sp>
        <p:nvSpPr>
          <p:cNvPr id="5" name="TextBox 4">
            <a:extLst>
              <a:ext uri="{FF2B5EF4-FFF2-40B4-BE49-F238E27FC236}">
                <a16:creationId xmlns:a16="http://schemas.microsoft.com/office/drawing/2014/main" id="{6E742DF8-A44E-9394-9036-94AE10E5DBF1}"/>
              </a:ext>
            </a:extLst>
          </p:cNvPr>
          <p:cNvSpPr txBox="1"/>
          <p:nvPr/>
        </p:nvSpPr>
        <p:spPr>
          <a:xfrm>
            <a:off x="9451380" y="5657671"/>
            <a:ext cx="2740620" cy="1200329"/>
          </a:xfrm>
          <a:prstGeom prst="rect">
            <a:avLst/>
          </a:prstGeom>
          <a:noFill/>
        </p:spPr>
        <p:txBody>
          <a:bodyPr wrap="square" rtlCol="0">
            <a:spAutoFit/>
          </a:bodyPr>
          <a:lstStyle/>
          <a:p>
            <a:r>
              <a:rPr lang="en-US" dirty="0">
                <a:latin typeface="Source Sans Pro Light" panose="020B0303030403020204" pitchFamily="34" charset="0"/>
                <a:ea typeface="Source Sans Pro Light" panose="020B0303030403020204" pitchFamily="34" charset="0"/>
              </a:rPr>
              <a:t>Table 4: Comparison between DeepSeek-R1 and other representative models.</a:t>
            </a:r>
          </a:p>
        </p:txBody>
      </p:sp>
      <p:sp>
        <p:nvSpPr>
          <p:cNvPr id="24" name="Rounded Rectangle 23">
            <a:extLst>
              <a:ext uri="{FF2B5EF4-FFF2-40B4-BE49-F238E27FC236}">
                <a16:creationId xmlns:a16="http://schemas.microsoft.com/office/drawing/2014/main" id="{615DCBC9-D8A4-5DC5-A17D-57629DE7A38E}"/>
              </a:ext>
            </a:extLst>
          </p:cNvPr>
          <p:cNvSpPr/>
          <p:nvPr/>
        </p:nvSpPr>
        <p:spPr>
          <a:xfrm>
            <a:off x="3242439" y="2568775"/>
            <a:ext cx="5891135" cy="195858"/>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6D397A4D-3C46-E1B6-9D5F-16DA536BE753}"/>
              </a:ext>
            </a:extLst>
          </p:cNvPr>
          <p:cNvSpPr/>
          <p:nvPr/>
        </p:nvSpPr>
        <p:spPr>
          <a:xfrm>
            <a:off x="3242439" y="3491176"/>
            <a:ext cx="5891135" cy="195858"/>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97E256E9-302E-E820-E6B2-5A875488223D}"/>
              </a:ext>
            </a:extLst>
          </p:cNvPr>
          <p:cNvSpPr/>
          <p:nvPr/>
        </p:nvSpPr>
        <p:spPr>
          <a:xfrm>
            <a:off x="3242439" y="4497172"/>
            <a:ext cx="5891135" cy="186105"/>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2DE29E6B-1C59-08F9-1BDB-F668F25F48E1}"/>
              </a:ext>
            </a:extLst>
          </p:cNvPr>
          <p:cNvSpPr/>
          <p:nvPr/>
        </p:nvSpPr>
        <p:spPr>
          <a:xfrm>
            <a:off x="3242439" y="4878704"/>
            <a:ext cx="5891135" cy="186105"/>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B034738F-F327-4A95-EB15-39A983F12D96}"/>
              </a:ext>
            </a:extLst>
          </p:cNvPr>
          <p:cNvSpPr/>
          <p:nvPr/>
        </p:nvSpPr>
        <p:spPr>
          <a:xfrm>
            <a:off x="3242439" y="5699026"/>
            <a:ext cx="5891135" cy="186105"/>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33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mph" presetSubtype="2" fill="hold" nodeType="withEffect">
                                  <p:stCondLst>
                                    <p:cond delay="0"/>
                                  </p:stCondLst>
                                  <p:childTnLst>
                                    <p:animClr clrSpc="rgb" dir="cw">
                                      <p:cBhvr>
                                        <p:cTn id="8" dur="500" fill="hold"/>
                                        <p:tgtEl>
                                          <p:spTgt spid="24"/>
                                        </p:tgtEl>
                                        <p:attrNameLst>
                                          <p:attrName>fillcolor</p:attrName>
                                        </p:attrNameLst>
                                      </p:cBhvr>
                                      <p:to>
                                        <a:srgbClr val="A6C9EB"/>
                                      </p:to>
                                    </p:animClr>
                                    <p:set>
                                      <p:cBhvr>
                                        <p:cTn id="9" dur="500" fill="hold"/>
                                        <p:tgtEl>
                                          <p:spTgt spid="24"/>
                                        </p:tgtEl>
                                        <p:attrNameLst>
                                          <p:attrName>fill.type</p:attrName>
                                        </p:attrNameLst>
                                      </p:cBhvr>
                                      <p:to>
                                        <p:strVal val="solid"/>
                                      </p:to>
                                    </p:set>
                                    <p:set>
                                      <p:cBhvr>
                                        <p:cTn id="10" dur="500" fill="hold"/>
                                        <p:tgtEl>
                                          <p:spTgt spid="24"/>
                                        </p:tgtEl>
                                        <p:attrNameLst>
                                          <p:attrName>fill.on</p:attrName>
                                        </p:attrNameLst>
                                      </p:cBhvr>
                                      <p:to>
                                        <p:strVal val="tru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mph" presetSubtype="2" fill="hold" nodeType="withEffect">
                                  <p:stCondLst>
                                    <p:cond delay="0"/>
                                  </p:stCondLst>
                                  <p:childTnLst>
                                    <p:animClr clrSpc="rgb" dir="cw">
                                      <p:cBhvr>
                                        <p:cTn id="14" dur="500" fill="hold"/>
                                        <p:tgtEl>
                                          <p:spTgt spid="25"/>
                                        </p:tgtEl>
                                        <p:attrNameLst>
                                          <p:attrName>fillcolor</p:attrName>
                                        </p:attrNameLst>
                                      </p:cBhvr>
                                      <p:to>
                                        <a:srgbClr val="A6C9EB"/>
                                      </p:to>
                                    </p:animClr>
                                    <p:set>
                                      <p:cBhvr>
                                        <p:cTn id="15" dur="500" fill="hold"/>
                                        <p:tgtEl>
                                          <p:spTgt spid="25"/>
                                        </p:tgtEl>
                                        <p:attrNameLst>
                                          <p:attrName>fill.type</p:attrName>
                                        </p:attrNameLst>
                                      </p:cBhvr>
                                      <p:to>
                                        <p:strVal val="solid"/>
                                      </p:to>
                                    </p:set>
                                    <p:set>
                                      <p:cBhvr>
                                        <p:cTn id="16" dur="500" fill="hold"/>
                                        <p:tgtEl>
                                          <p:spTgt spid="25"/>
                                        </p:tgtEl>
                                        <p:attrNameLst>
                                          <p:attrName>fill.on</p:attrName>
                                        </p:attrNameLst>
                                      </p:cBhvr>
                                      <p:to>
                                        <p:strVal val="tru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mph" presetSubtype="2" fill="hold" nodeType="withEffect">
                                  <p:stCondLst>
                                    <p:cond delay="0"/>
                                  </p:stCondLst>
                                  <p:childTnLst>
                                    <p:animClr clrSpc="rgb" dir="cw">
                                      <p:cBhvr>
                                        <p:cTn id="20" dur="500" fill="hold"/>
                                        <p:tgtEl>
                                          <p:spTgt spid="26"/>
                                        </p:tgtEl>
                                        <p:attrNameLst>
                                          <p:attrName>fillcolor</p:attrName>
                                        </p:attrNameLst>
                                      </p:cBhvr>
                                      <p:to>
                                        <a:srgbClr val="A6C9EB"/>
                                      </p:to>
                                    </p:animClr>
                                    <p:set>
                                      <p:cBhvr>
                                        <p:cTn id="21" dur="500" fill="hold"/>
                                        <p:tgtEl>
                                          <p:spTgt spid="26"/>
                                        </p:tgtEl>
                                        <p:attrNameLst>
                                          <p:attrName>fill.type</p:attrName>
                                        </p:attrNameLst>
                                      </p:cBhvr>
                                      <p:to>
                                        <p:strVal val="solid"/>
                                      </p:to>
                                    </p:set>
                                    <p:set>
                                      <p:cBhvr>
                                        <p:cTn id="22" dur="500" fill="hold"/>
                                        <p:tgtEl>
                                          <p:spTgt spid="26"/>
                                        </p:tgtEl>
                                        <p:attrNameLst>
                                          <p:attrName>fill.on</p:attrName>
                                        </p:attrNameLst>
                                      </p:cBhvr>
                                      <p:to>
                                        <p:strVal val="true"/>
                                      </p:to>
                                    </p:set>
                                  </p:childTnLst>
                                </p:cTn>
                              </p:par>
                              <p:par>
                                <p:cTn id="23" presetID="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mph" presetSubtype="2" fill="hold" nodeType="withEffect">
                                  <p:stCondLst>
                                    <p:cond delay="0"/>
                                  </p:stCondLst>
                                  <p:childTnLst>
                                    <p:animClr clrSpc="rgb" dir="cw">
                                      <p:cBhvr>
                                        <p:cTn id="26" dur="500" fill="hold"/>
                                        <p:tgtEl>
                                          <p:spTgt spid="27"/>
                                        </p:tgtEl>
                                        <p:attrNameLst>
                                          <p:attrName>fillcolor</p:attrName>
                                        </p:attrNameLst>
                                      </p:cBhvr>
                                      <p:to>
                                        <a:srgbClr val="A6C9EB"/>
                                      </p:to>
                                    </p:animClr>
                                    <p:set>
                                      <p:cBhvr>
                                        <p:cTn id="27" dur="500" fill="hold"/>
                                        <p:tgtEl>
                                          <p:spTgt spid="27"/>
                                        </p:tgtEl>
                                        <p:attrNameLst>
                                          <p:attrName>fill.type</p:attrName>
                                        </p:attrNameLst>
                                      </p:cBhvr>
                                      <p:to>
                                        <p:strVal val="solid"/>
                                      </p:to>
                                    </p:set>
                                    <p:set>
                                      <p:cBhvr>
                                        <p:cTn id="28" dur="500" fill="hold"/>
                                        <p:tgtEl>
                                          <p:spTgt spid="27"/>
                                        </p:tgtEl>
                                        <p:attrNameLst>
                                          <p:attrName>fill.on</p:attrName>
                                        </p:attrNameLst>
                                      </p:cBhvr>
                                      <p:to>
                                        <p:strVal val="true"/>
                                      </p:to>
                                    </p:set>
                                  </p:childTnLst>
                                </p:cTn>
                              </p:par>
                              <p:par>
                                <p:cTn id="29" presetID="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mph" presetSubtype="2" fill="hold" nodeType="withEffect">
                                  <p:stCondLst>
                                    <p:cond delay="0"/>
                                  </p:stCondLst>
                                  <p:childTnLst>
                                    <p:animClr clrSpc="rgb" dir="cw">
                                      <p:cBhvr>
                                        <p:cTn id="32" dur="500" fill="hold"/>
                                        <p:tgtEl>
                                          <p:spTgt spid="28"/>
                                        </p:tgtEl>
                                        <p:attrNameLst>
                                          <p:attrName>fillcolor</p:attrName>
                                        </p:attrNameLst>
                                      </p:cBhvr>
                                      <p:to>
                                        <a:srgbClr val="A6C9EB"/>
                                      </p:to>
                                    </p:animClr>
                                    <p:set>
                                      <p:cBhvr>
                                        <p:cTn id="33" dur="500" fill="hold"/>
                                        <p:tgtEl>
                                          <p:spTgt spid="28"/>
                                        </p:tgtEl>
                                        <p:attrNameLst>
                                          <p:attrName>fill.type</p:attrName>
                                        </p:attrNameLst>
                                      </p:cBhvr>
                                      <p:to>
                                        <p:strVal val="solid"/>
                                      </p:to>
                                    </p:set>
                                    <p:set>
                                      <p:cBhvr>
                                        <p:cTn id="34" dur="500" fill="hold"/>
                                        <p:tgtEl>
                                          <p:spTgt spid="2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484FD4-76C2-28D0-5B1A-7A18256CC9D0}"/>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4D708FC9-9014-6639-1BCB-6857A5C53EDC}"/>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Distilled Model Evaluation</a:t>
            </a:r>
          </a:p>
        </p:txBody>
      </p:sp>
      <p:sp>
        <p:nvSpPr>
          <p:cNvPr id="5" name="TextBox 4">
            <a:extLst>
              <a:ext uri="{FF2B5EF4-FFF2-40B4-BE49-F238E27FC236}">
                <a16:creationId xmlns:a16="http://schemas.microsoft.com/office/drawing/2014/main" id="{38339278-BEDE-DC8F-ACD9-3EC33ABABE97}"/>
              </a:ext>
            </a:extLst>
          </p:cNvPr>
          <p:cNvSpPr txBox="1"/>
          <p:nvPr/>
        </p:nvSpPr>
        <p:spPr>
          <a:xfrm>
            <a:off x="2635624" y="5657671"/>
            <a:ext cx="7648687" cy="646331"/>
          </a:xfrm>
          <a:prstGeom prst="rect">
            <a:avLst/>
          </a:prstGeom>
          <a:noFill/>
        </p:spPr>
        <p:txBody>
          <a:bodyPr wrap="square" rtlCol="0">
            <a:spAutoFit/>
          </a:bodyPr>
          <a:lstStyle/>
          <a:p>
            <a:pPr algn="ctr"/>
            <a:r>
              <a:rPr lang="en-US" dirty="0">
                <a:latin typeface="Source Sans Pro Light" panose="020B0303030403020204" pitchFamily="34" charset="0"/>
                <a:ea typeface="Source Sans Pro Light" panose="020B0303030403020204" pitchFamily="34" charset="0"/>
              </a:rPr>
              <a:t>Table 5: Comparison of DeepSeek-R1 distilled models and other comparable models on reasoning-related benchmarks.</a:t>
            </a:r>
          </a:p>
        </p:txBody>
      </p:sp>
      <p:pic>
        <p:nvPicPr>
          <p:cNvPr id="8" name="Picture 7">
            <a:extLst>
              <a:ext uri="{FF2B5EF4-FFF2-40B4-BE49-F238E27FC236}">
                <a16:creationId xmlns:a16="http://schemas.microsoft.com/office/drawing/2014/main" id="{58D9A86D-6520-8DA5-CF32-1A47F92E4174}"/>
              </a:ext>
            </a:extLst>
          </p:cNvPr>
          <p:cNvPicPr>
            <a:picLocks noChangeAspect="1"/>
          </p:cNvPicPr>
          <p:nvPr/>
        </p:nvPicPr>
        <p:blipFill>
          <a:blip r:embed="rId3"/>
          <a:stretch>
            <a:fillRect/>
          </a:stretch>
        </p:blipFill>
        <p:spPr>
          <a:xfrm>
            <a:off x="1331143" y="1869294"/>
            <a:ext cx="9529713" cy="3788377"/>
          </a:xfrm>
          <a:prstGeom prst="rect">
            <a:avLst/>
          </a:prstGeom>
        </p:spPr>
      </p:pic>
      <p:sp>
        <p:nvSpPr>
          <p:cNvPr id="10" name="Rounded Rectangle 9">
            <a:extLst>
              <a:ext uri="{FF2B5EF4-FFF2-40B4-BE49-F238E27FC236}">
                <a16:creationId xmlns:a16="http://schemas.microsoft.com/office/drawing/2014/main" id="{C86313E5-F2E5-81B3-86AF-0FE5223DFD3E}"/>
              </a:ext>
            </a:extLst>
          </p:cNvPr>
          <p:cNvSpPr/>
          <p:nvPr/>
        </p:nvSpPr>
        <p:spPr>
          <a:xfrm>
            <a:off x="1403241" y="3996919"/>
            <a:ext cx="9037123" cy="220703"/>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B0E08640-1B86-88FB-395F-800EBFB56EC6}"/>
              </a:ext>
            </a:extLst>
          </p:cNvPr>
          <p:cNvSpPr/>
          <p:nvPr/>
        </p:nvSpPr>
        <p:spPr>
          <a:xfrm>
            <a:off x="1403241" y="2939837"/>
            <a:ext cx="9037123" cy="441039"/>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F65DB37E-9351-120D-AE71-7FEAB593DFA9}"/>
              </a:ext>
            </a:extLst>
          </p:cNvPr>
          <p:cNvSpPr/>
          <p:nvPr/>
        </p:nvSpPr>
        <p:spPr>
          <a:xfrm>
            <a:off x="4641448" y="2939837"/>
            <a:ext cx="2511706" cy="441039"/>
          </a:xfrm>
          <a:prstGeom prst="roundRect">
            <a:avLst/>
          </a:prstGeom>
          <a:no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ounded Rectangle 14">
            <a:extLst>
              <a:ext uri="{FF2B5EF4-FFF2-40B4-BE49-F238E27FC236}">
                <a16:creationId xmlns:a16="http://schemas.microsoft.com/office/drawing/2014/main" id="{8431D465-ADB4-9813-22C3-6C00E01133FC}"/>
              </a:ext>
            </a:extLst>
          </p:cNvPr>
          <p:cNvSpPr/>
          <p:nvPr/>
        </p:nvSpPr>
        <p:spPr>
          <a:xfrm>
            <a:off x="4641448" y="3996919"/>
            <a:ext cx="2511706" cy="220703"/>
          </a:xfrm>
          <a:prstGeom prst="roundRect">
            <a:avLst/>
          </a:prstGeom>
          <a:no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73632050-6D85-55A0-FDE3-83BA16484887}"/>
              </a:ext>
            </a:extLst>
          </p:cNvPr>
          <p:cNvSpPr/>
          <p:nvPr/>
        </p:nvSpPr>
        <p:spPr>
          <a:xfrm>
            <a:off x="9992755" y="2953208"/>
            <a:ext cx="447609" cy="441039"/>
          </a:xfrm>
          <a:prstGeom prst="roundRect">
            <a:avLst/>
          </a:prstGeom>
          <a:no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ounded Rectangle 16">
            <a:extLst>
              <a:ext uri="{FF2B5EF4-FFF2-40B4-BE49-F238E27FC236}">
                <a16:creationId xmlns:a16="http://schemas.microsoft.com/office/drawing/2014/main" id="{9CFCCD66-718F-65D3-F373-8040B6BFBC17}"/>
              </a:ext>
            </a:extLst>
          </p:cNvPr>
          <p:cNvSpPr/>
          <p:nvPr/>
        </p:nvSpPr>
        <p:spPr>
          <a:xfrm>
            <a:off x="10029409" y="3996919"/>
            <a:ext cx="410956" cy="220703"/>
          </a:xfrm>
          <a:prstGeom prst="roundRect">
            <a:avLst/>
          </a:prstGeom>
          <a:noFill/>
          <a:ln w="254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ounded Rectangle 17">
            <a:extLst>
              <a:ext uri="{FF2B5EF4-FFF2-40B4-BE49-F238E27FC236}">
                <a16:creationId xmlns:a16="http://schemas.microsoft.com/office/drawing/2014/main" id="{A8651CD2-DB78-2DB3-08FB-55646D83056D}"/>
              </a:ext>
            </a:extLst>
          </p:cNvPr>
          <p:cNvSpPr/>
          <p:nvPr/>
        </p:nvSpPr>
        <p:spPr>
          <a:xfrm>
            <a:off x="1419391" y="5234323"/>
            <a:ext cx="9037123" cy="220703"/>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12FBA74A-724C-E392-1AF0-8FBA15D41FA2}"/>
              </a:ext>
            </a:extLst>
          </p:cNvPr>
          <p:cNvSpPr/>
          <p:nvPr/>
        </p:nvSpPr>
        <p:spPr>
          <a:xfrm>
            <a:off x="1419390" y="3417770"/>
            <a:ext cx="9037123" cy="491375"/>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778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mph" presetSubtype="2" fill="hold" nodeType="withEffect">
                                  <p:stCondLst>
                                    <p:cond delay="0"/>
                                  </p:stCondLst>
                                  <p:childTnLst>
                                    <p:animClr clrSpc="rgb" dir="cw">
                                      <p:cBhvr>
                                        <p:cTn id="8" dur="500" fill="hold"/>
                                        <p:tgtEl>
                                          <p:spTgt spid="10"/>
                                        </p:tgtEl>
                                        <p:attrNameLst>
                                          <p:attrName>fillcolor</p:attrName>
                                        </p:attrNameLst>
                                      </p:cBhvr>
                                      <p:to>
                                        <a:srgbClr val="A6C9EB"/>
                                      </p:to>
                                    </p:animClr>
                                    <p:set>
                                      <p:cBhvr>
                                        <p:cTn id="9" dur="500" fill="hold"/>
                                        <p:tgtEl>
                                          <p:spTgt spid="10"/>
                                        </p:tgtEl>
                                        <p:attrNameLst>
                                          <p:attrName>fill.type</p:attrName>
                                        </p:attrNameLst>
                                      </p:cBhvr>
                                      <p:to>
                                        <p:strVal val="solid"/>
                                      </p:to>
                                    </p:set>
                                    <p:set>
                                      <p:cBhvr>
                                        <p:cTn id="10" dur="500" fill="hold"/>
                                        <p:tgtEl>
                                          <p:spTgt spid="10"/>
                                        </p:tgtEl>
                                        <p:attrNameLst>
                                          <p:attrName>fill.on</p:attrName>
                                        </p:attrNameLst>
                                      </p:cBhvr>
                                      <p:to>
                                        <p:strVal val="tru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mph" presetSubtype="2" fill="hold" nodeType="withEffect">
                                  <p:stCondLst>
                                    <p:cond delay="0"/>
                                  </p:stCondLst>
                                  <p:childTnLst>
                                    <p:animClr clrSpc="rgb" dir="cw">
                                      <p:cBhvr>
                                        <p:cTn id="14" dur="500" fill="hold"/>
                                        <p:tgtEl>
                                          <p:spTgt spid="12"/>
                                        </p:tgtEl>
                                        <p:attrNameLst>
                                          <p:attrName>fillcolor</p:attrName>
                                        </p:attrNameLst>
                                      </p:cBhvr>
                                      <p:to>
                                        <a:srgbClr val="A6C9EB"/>
                                      </p:to>
                                    </p:animClr>
                                    <p:set>
                                      <p:cBhvr>
                                        <p:cTn id="15" dur="500" fill="hold"/>
                                        <p:tgtEl>
                                          <p:spTgt spid="12"/>
                                        </p:tgtEl>
                                        <p:attrNameLst>
                                          <p:attrName>fill.type</p:attrName>
                                        </p:attrNameLst>
                                      </p:cBhvr>
                                      <p:to>
                                        <p:strVal val="solid"/>
                                      </p:to>
                                    </p:set>
                                    <p:set>
                                      <p:cBhvr>
                                        <p:cTn id="16" dur="500" fill="hold"/>
                                        <p:tgtEl>
                                          <p:spTgt spid="12"/>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mph" presetSubtype="2" fill="hold" nodeType="withEffect">
                                  <p:stCondLst>
                                    <p:cond delay="0"/>
                                  </p:stCondLst>
                                  <p:childTnLst>
                                    <p:animClr clrSpc="rgb" dir="cw">
                                      <p:cBhvr>
                                        <p:cTn id="32" dur="500" fill="hold"/>
                                        <p:tgtEl>
                                          <p:spTgt spid="18"/>
                                        </p:tgtEl>
                                        <p:attrNameLst>
                                          <p:attrName>fillcolor</p:attrName>
                                        </p:attrNameLst>
                                      </p:cBhvr>
                                      <p:to>
                                        <a:srgbClr val="84E291"/>
                                      </p:to>
                                    </p:animClr>
                                    <p:set>
                                      <p:cBhvr>
                                        <p:cTn id="33" dur="500" fill="hold"/>
                                        <p:tgtEl>
                                          <p:spTgt spid="18"/>
                                        </p:tgtEl>
                                        <p:attrNameLst>
                                          <p:attrName>fill.type</p:attrName>
                                        </p:attrNameLst>
                                      </p:cBhvr>
                                      <p:to>
                                        <p:strVal val="solid"/>
                                      </p:to>
                                    </p:set>
                                    <p:set>
                                      <p:cBhvr>
                                        <p:cTn id="34" dur="500" fill="hold"/>
                                        <p:tgtEl>
                                          <p:spTgt spid="18"/>
                                        </p:tgtEl>
                                        <p:attrNameLst>
                                          <p:attrName>fill.on</p:attrName>
                                        </p:attrNameLst>
                                      </p:cBhvr>
                                      <p:to>
                                        <p:strVal val="tru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mph" presetSubtype="2" fill="hold" nodeType="withEffect">
                                  <p:stCondLst>
                                    <p:cond delay="0"/>
                                  </p:stCondLst>
                                  <p:childTnLst>
                                    <p:animClr clrSpc="rgb" dir="cw">
                                      <p:cBhvr>
                                        <p:cTn id="38" dur="500" fill="hold"/>
                                        <p:tgtEl>
                                          <p:spTgt spid="19"/>
                                        </p:tgtEl>
                                        <p:attrNameLst>
                                          <p:attrName>fillcolor</p:attrName>
                                        </p:attrNameLst>
                                      </p:cBhvr>
                                      <p:to>
                                        <a:srgbClr val="84E291"/>
                                      </p:to>
                                    </p:animClr>
                                    <p:set>
                                      <p:cBhvr>
                                        <p:cTn id="39" dur="500" fill="hold"/>
                                        <p:tgtEl>
                                          <p:spTgt spid="19"/>
                                        </p:tgtEl>
                                        <p:attrNameLst>
                                          <p:attrName>fill.type</p:attrName>
                                        </p:attrNameLst>
                                      </p:cBhvr>
                                      <p:to>
                                        <p:strVal val="solid"/>
                                      </p:to>
                                    </p:set>
                                    <p:set>
                                      <p:cBhvr>
                                        <p:cTn id="40" dur="500" fill="hold"/>
                                        <p:tgtEl>
                                          <p:spTgt spid="1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animBg="1"/>
      <p:bldP spid="15" grpId="0" animBg="1"/>
      <p:bldP spid="16" grpId="0" animBg="1"/>
      <p:bldP spid="17" grpId="0" animBg="1"/>
      <p:bldP spid="18" grpId="0" animBg="1"/>
      <p:bldP spid="1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131DE-CFB6-75A6-AE3E-16CD3A3ADA4B}"/>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7C4115A8-E38F-C091-1B83-3E9CA7AE48E7}"/>
              </a:ext>
            </a:extLst>
          </p:cNvPr>
          <p:cNvSpPr>
            <a:spLocks noGrp="1"/>
          </p:cNvSpPr>
          <p:nvPr>
            <p:ph type="title"/>
          </p:nvPr>
        </p:nvSpPr>
        <p:spPr>
          <a:xfrm>
            <a:off x="838199" y="253914"/>
            <a:ext cx="10515600" cy="1325563"/>
          </a:xfrm>
        </p:spPr>
        <p:txBody>
          <a:bodyPr/>
          <a:lstStyle/>
          <a:p>
            <a:r>
              <a:rPr lang="en-US" b="1" dirty="0">
                <a:latin typeface="Source Sans Pro Light" panose="020B0303030403020204" pitchFamily="34" charset="0"/>
                <a:ea typeface="Source Sans Pro Light" panose="020B0303030403020204" pitchFamily="34" charset="0"/>
              </a:rPr>
              <a:t>Distillation </a:t>
            </a:r>
            <a:r>
              <a:rPr lang="en-US" b="1" dirty="0" err="1">
                <a:latin typeface="Source Sans Pro Light" panose="020B0303030403020204" pitchFamily="34" charset="0"/>
                <a:ea typeface="Source Sans Pro Light" panose="020B0303030403020204" pitchFamily="34" charset="0"/>
              </a:rPr>
              <a:t>v.s</a:t>
            </a:r>
            <a:r>
              <a:rPr lang="en-US" b="1" dirty="0">
                <a:latin typeface="Source Sans Pro Light" panose="020B0303030403020204" pitchFamily="34" charset="0"/>
                <a:ea typeface="Source Sans Pro Light" panose="020B0303030403020204" pitchFamily="34" charset="0"/>
              </a:rPr>
              <a:t>. Reinforcement Learning</a:t>
            </a:r>
          </a:p>
        </p:txBody>
      </p:sp>
      <p:sp>
        <p:nvSpPr>
          <p:cNvPr id="6" name="Content Placeholder 5">
            <a:extLst>
              <a:ext uri="{FF2B5EF4-FFF2-40B4-BE49-F238E27FC236}">
                <a16:creationId xmlns:a16="http://schemas.microsoft.com/office/drawing/2014/main" id="{A4C326AC-76D0-D786-D66F-3D7519A5BBB8}"/>
              </a:ext>
            </a:extLst>
          </p:cNvPr>
          <p:cNvSpPr>
            <a:spLocks noGrp="1"/>
          </p:cNvSpPr>
          <p:nvPr>
            <p:ph idx="1"/>
          </p:nvPr>
        </p:nvSpPr>
        <p:spPr/>
        <p:txBody>
          <a:bodyPr>
            <a:normAutofit/>
          </a:bodyPr>
          <a:lstStyle/>
          <a:p>
            <a:r>
              <a:rPr lang="en-US" sz="3200" b="1" dirty="0">
                <a:latin typeface="Source Sans Pro Light" panose="020B0303030403020204" pitchFamily="34" charset="0"/>
                <a:ea typeface="Source Sans Pro Light" panose="020B0303030403020204" pitchFamily="34" charset="0"/>
              </a:rPr>
              <a:t>Question</a:t>
            </a:r>
            <a:r>
              <a:rPr lang="en-US" sz="3200" dirty="0">
                <a:latin typeface="Source Sans Pro Light" panose="020B0303030403020204" pitchFamily="34" charset="0"/>
                <a:ea typeface="Source Sans Pro Light" panose="020B0303030403020204" pitchFamily="34" charset="0"/>
              </a:rPr>
              <a:t>: can small models achieve comparable performance through large-scale RL training without distillation?</a:t>
            </a:r>
          </a:p>
        </p:txBody>
      </p:sp>
      <p:pic>
        <p:nvPicPr>
          <p:cNvPr id="7" name="Picture 6">
            <a:extLst>
              <a:ext uri="{FF2B5EF4-FFF2-40B4-BE49-F238E27FC236}">
                <a16:creationId xmlns:a16="http://schemas.microsoft.com/office/drawing/2014/main" id="{4B13B88D-7C88-5347-4D78-279909A26CD6}"/>
              </a:ext>
            </a:extLst>
          </p:cNvPr>
          <p:cNvPicPr>
            <a:picLocks noChangeAspect="1"/>
          </p:cNvPicPr>
          <p:nvPr/>
        </p:nvPicPr>
        <p:blipFill>
          <a:blip r:embed="rId3"/>
          <a:stretch>
            <a:fillRect/>
          </a:stretch>
        </p:blipFill>
        <p:spPr>
          <a:xfrm>
            <a:off x="1161420" y="3315700"/>
            <a:ext cx="9756268" cy="1878600"/>
          </a:xfrm>
          <a:prstGeom prst="rect">
            <a:avLst/>
          </a:prstGeom>
          <a:blipFill>
            <a:blip r:embed="rId4"/>
            <a:tile tx="0" ty="0" sx="100000" sy="100000" flip="none" algn="tl"/>
          </a:blipFill>
        </p:spPr>
      </p:pic>
      <p:sp>
        <p:nvSpPr>
          <p:cNvPr id="8" name="TextBox 7">
            <a:extLst>
              <a:ext uri="{FF2B5EF4-FFF2-40B4-BE49-F238E27FC236}">
                <a16:creationId xmlns:a16="http://schemas.microsoft.com/office/drawing/2014/main" id="{1D38DE41-93B4-51D8-587D-3FCA1320B0C5}"/>
              </a:ext>
            </a:extLst>
          </p:cNvPr>
          <p:cNvSpPr txBox="1"/>
          <p:nvPr/>
        </p:nvSpPr>
        <p:spPr>
          <a:xfrm>
            <a:off x="2215210" y="5194300"/>
            <a:ext cx="7648687" cy="646331"/>
          </a:xfrm>
          <a:prstGeom prst="rect">
            <a:avLst/>
          </a:prstGeom>
          <a:noFill/>
        </p:spPr>
        <p:txBody>
          <a:bodyPr wrap="square" rtlCol="0">
            <a:spAutoFit/>
          </a:bodyPr>
          <a:lstStyle/>
          <a:p>
            <a:pPr algn="ctr"/>
            <a:r>
              <a:rPr lang="en-US" dirty="0">
                <a:latin typeface="Source Sans Pro Light" panose="020B0303030403020204" pitchFamily="34" charset="0"/>
                <a:ea typeface="Source Sans Pro Light" panose="020B0303030403020204" pitchFamily="34" charset="0"/>
              </a:rPr>
              <a:t>Table 6: Comparison of distilled and RL Models on Reasoning-Related Benchmarks.</a:t>
            </a:r>
          </a:p>
        </p:txBody>
      </p:sp>
      <p:sp>
        <p:nvSpPr>
          <p:cNvPr id="10" name="Rounded Rectangle 9">
            <a:extLst>
              <a:ext uri="{FF2B5EF4-FFF2-40B4-BE49-F238E27FC236}">
                <a16:creationId xmlns:a16="http://schemas.microsoft.com/office/drawing/2014/main" id="{FD719732-A125-D0E8-BBD2-F50109D89400}"/>
              </a:ext>
            </a:extLst>
          </p:cNvPr>
          <p:cNvSpPr/>
          <p:nvPr/>
        </p:nvSpPr>
        <p:spPr>
          <a:xfrm>
            <a:off x="1161420" y="4514697"/>
            <a:ext cx="9673912" cy="220705"/>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F3EFD250-B0F8-A9ED-0B0B-896B04D8359A}"/>
              </a:ext>
            </a:extLst>
          </p:cNvPr>
          <p:cNvCxnSpPr/>
          <p:nvPr/>
        </p:nvCxnSpPr>
        <p:spPr>
          <a:xfrm>
            <a:off x="10837739" y="4630855"/>
            <a:ext cx="379665" cy="0"/>
          </a:xfrm>
          <a:prstGeom prst="line">
            <a:avLst/>
          </a:prstGeom>
          <a:ln w="25400"/>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3B6E0DFF-5DC7-8712-A7BC-DEC1DE2EFFEB}"/>
              </a:ext>
            </a:extLst>
          </p:cNvPr>
          <p:cNvCxnSpPr>
            <a:cxnSpLocks/>
          </p:cNvCxnSpPr>
          <p:nvPr/>
        </p:nvCxnSpPr>
        <p:spPr>
          <a:xfrm>
            <a:off x="11204616" y="4624461"/>
            <a:ext cx="12788" cy="1170992"/>
          </a:xfrm>
          <a:prstGeom prst="straightConnector1">
            <a:avLst/>
          </a:prstGeom>
          <a:ln w="25400">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F42DB7B7-A800-2AC0-58BD-0ECFE6F80EBE}"/>
              </a:ext>
            </a:extLst>
          </p:cNvPr>
          <p:cNvSpPr txBox="1"/>
          <p:nvPr/>
        </p:nvSpPr>
        <p:spPr>
          <a:xfrm>
            <a:off x="8976160" y="5795453"/>
            <a:ext cx="6096000" cy="369332"/>
          </a:xfrm>
          <a:prstGeom prst="rect">
            <a:avLst/>
          </a:prstGeom>
          <a:noFill/>
        </p:spPr>
        <p:txBody>
          <a:bodyPr wrap="square">
            <a:spAutoFit/>
          </a:bodyPr>
          <a:lstStyle/>
          <a:p>
            <a:r>
              <a:rPr lang="en-US" b="1" dirty="0">
                <a:latin typeface="Source Sans Pro Light" panose="020B0303030403020204" pitchFamily="34" charset="0"/>
                <a:ea typeface="Source Sans Pro Light" panose="020B0303030403020204" pitchFamily="34" charset="0"/>
              </a:rPr>
              <a:t>Qwen-32B-Base + 10K RL steps</a:t>
            </a:r>
          </a:p>
        </p:txBody>
      </p:sp>
      <p:sp>
        <p:nvSpPr>
          <p:cNvPr id="21" name="Rounded Rectangle 20">
            <a:extLst>
              <a:ext uri="{FF2B5EF4-FFF2-40B4-BE49-F238E27FC236}">
                <a16:creationId xmlns:a16="http://schemas.microsoft.com/office/drawing/2014/main" id="{15934F8F-7BB8-A352-49B8-3F8F6B36FC25}"/>
              </a:ext>
            </a:extLst>
          </p:cNvPr>
          <p:cNvSpPr/>
          <p:nvPr/>
        </p:nvSpPr>
        <p:spPr>
          <a:xfrm>
            <a:off x="1161420" y="4760847"/>
            <a:ext cx="9673912" cy="220703"/>
          </a:xfrm>
          <a:prstGeom prst="roundRect">
            <a:avLst/>
          </a:prstGeom>
          <a:solidFill>
            <a:schemeClr val="bg1">
              <a:alpha val="54959"/>
            </a:schemeClr>
          </a:solidFill>
          <a:ln w="222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7B80AE70-CE42-6694-7C72-FA49041F1253}"/>
              </a:ext>
            </a:extLst>
          </p:cNvPr>
          <p:cNvCxnSpPr/>
          <p:nvPr/>
        </p:nvCxnSpPr>
        <p:spPr>
          <a:xfrm>
            <a:off x="766381" y="4869193"/>
            <a:ext cx="379665" cy="0"/>
          </a:xfrm>
          <a:prstGeom prst="line">
            <a:avLst/>
          </a:prstGeom>
          <a:ln w="25400"/>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57578ADD-7625-329C-7824-49C8BA437509}"/>
              </a:ext>
            </a:extLst>
          </p:cNvPr>
          <p:cNvCxnSpPr>
            <a:cxnSpLocks/>
          </p:cNvCxnSpPr>
          <p:nvPr/>
        </p:nvCxnSpPr>
        <p:spPr>
          <a:xfrm>
            <a:off x="777975" y="4859717"/>
            <a:ext cx="0" cy="980914"/>
          </a:xfrm>
          <a:prstGeom prst="straightConnector1">
            <a:avLst/>
          </a:prstGeom>
          <a:ln w="25400">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020F49BF-2787-49F5-0486-B126DF229A0A}"/>
              </a:ext>
            </a:extLst>
          </p:cNvPr>
          <p:cNvSpPr txBox="1"/>
          <p:nvPr/>
        </p:nvSpPr>
        <p:spPr>
          <a:xfrm>
            <a:off x="167841" y="5807446"/>
            <a:ext cx="6096000" cy="369332"/>
          </a:xfrm>
          <a:prstGeom prst="rect">
            <a:avLst/>
          </a:prstGeom>
          <a:noFill/>
        </p:spPr>
        <p:txBody>
          <a:bodyPr wrap="square">
            <a:spAutoFit/>
          </a:bodyPr>
          <a:lstStyle/>
          <a:p>
            <a:r>
              <a:rPr lang="en-US" b="1" dirty="0">
                <a:latin typeface="Source Sans Pro Light" panose="020B0303030403020204" pitchFamily="34" charset="0"/>
                <a:ea typeface="Source Sans Pro Light" panose="020B0303030403020204" pitchFamily="34" charset="0"/>
              </a:rPr>
              <a:t>Distilled from DeepSeek-R1</a:t>
            </a:r>
          </a:p>
        </p:txBody>
      </p:sp>
    </p:spTree>
    <p:extLst>
      <p:ext uri="{BB962C8B-B14F-4D97-AF65-F5344CB8AC3E}">
        <p14:creationId xmlns:p14="http://schemas.microsoft.com/office/powerpoint/2010/main" val="4007757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mph" presetSubtype="2" fill="hold" nodeType="withEffect">
                                  <p:stCondLst>
                                    <p:cond delay="0"/>
                                  </p:stCondLst>
                                  <p:childTnLst>
                                    <p:animClr clrSpc="rgb" dir="cw">
                                      <p:cBhvr>
                                        <p:cTn id="8" dur="500" fill="hold"/>
                                        <p:tgtEl>
                                          <p:spTgt spid="10"/>
                                        </p:tgtEl>
                                        <p:attrNameLst>
                                          <p:attrName>fillcolor</p:attrName>
                                        </p:attrNameLst>
                                      </p:cBhvr>
                                      <p:to>
                                        <a:srgbClr val="F6C6AC"/>
                                      </p:to>
                                    </p:animClr>
                                    <p:set>
                                      <p:cBhvr>
                                        <p:cTn id="9" dur="500" fill="hold"/>
                                        <p:tgtEl>
                                          <p:spTgt spid="10"/>
                                        </p:tgtEl>
                                        <p:attrNameLst>
                                          <p:attrName>fill.type</p:attrName>
                                        </p:attrNameLst>
                                      </p:cBhvr>
                                      <p:to>
                                        <p:strVal val="solid"/>
                                      </p:to>
                                    </p:set>
                                    <p:set>
                                      <p:cBhvr>
                                        <p:cTn id="10" dur="500" fill="hold"/>
                                        <p:tgtEl>
                                          <p:spTgt spid="10"/>
                                        </p:tgtEl>
                                        <p:attrNameLst>
                                          <p:attrName>fill.on</p:attrName>
                                        </p:attrNameLst>
                                      </p:cBhvr>
                                      <p:to>
                                        <p:strVal val="tru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mph" presetSubtype="2" fill="hold" nodeType="withEffect">
                                  <p:stCondLst>
                                    <p:cond delay="0"/>
                                  </p:stCondLst>
                                  <p:childTnLst>
                                    <p:animClr clrSpc="rgb" dir="cw">
                                      <p:cBhvr>
                                        <p:cTn id="22" dur="500" fill="hold"/>
                                        <p:tgtEl>
                                          <p:spTgt spid="21"/>
                                        </p:tgtEl>
                                        <p:attrNameLst>
                                          <p:attrName>fillcolor</p:attrName>
                                        </p:attrNameLst>
                                      </p:cBhvr>
                                      <p:to>
                                        <a:srgbClr val="A6C9EB"/>
                                      </p:to>
                                    </p:animClr>
                                    <p:set>
                                      <p:cBhvr>
                                        <p:cTn id="23" dur="500" fill="hold"/>
                                        <p:tgtEl>
                                          <p:spTgt spid="21"/>
                                        </p:tgtEl>
                                        <p:attrNameLst>
                                          <p:attrName>fill.type</p:attrName>
                                        </p:attrNameLst>
                                      </p:cBhvr>
                                      <p:to>
                                        <p:strVal val="solid"/>
                                      </p:to>
                                    </p:set>
                                    <p:set>
                                      <p:cBhvr>
                                        <p:cTn id="24" dur="500" fill="hold"/>
                                        <p:tgtEl>
                                          <p:spTgt spid="21"/>
                                        </p:tgtEl>
                                        <p:attrNameLst>
                                          <p:attrName>fill.on</p:attrName>
                                        </p:attrNameLst>
                                      </p:cBhvr>
                                      <p:to>
                                        <p:strVal val="tru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9" grpId="0"/>
      <p:bldP spid="21" grpId="0" animBg="1"/>
      <p:bldP spid="2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A31EF-1C76-71A8-9F0D-EA210409A2CC}"/>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DB3B89EE-8290-6F04-67AC-3966348198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400" y="28352"/>
            <a:ext cx="5922579" cy="681372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08F0FA1-A9C9-2439-8EFD-F820B1976DB9}"/>
              </a:ext>
            </a:extLst>
          </p:cNvPr>
          <p:cNvSpPr txBox="1"/>
          <p:nvPr/>
        </p:nvSpPr>
        <p:spPr>
          <a:xfrm>
            <a:off x="-60960" y="6642854"/>
            <a:ext cx="3390672" cy="261610"/>
          </a:xfrm>
          <a:prstGeom prst="rect">
            <a:avLst/>
          </a:prstGeom>
          <a:noFill/>
        </p:spPr>
        <p:txBody>
          <a:bodyPr wrap="none" rtlCol="0">
            <a:spAutoFit/>
          </a:bodyPr>
          <a:lstStyle/>
          <a:p>
            <a:r>
              <a:rPr lang="en-US" sz="1100" dirty="0">
                <a:effectLst/>
                <a:latin typeface="Source Sans Pro Light" panose="020B0303030403020204" pitchFamily="34" charset="0"/>
                <a:ea typeface="Source Sans Pro Light" panose="020B0303030403020204" pitchFamily="34" charset="0"/>
                <a:hlinkClick r:id="rId4"/>
              </a:rPr>
              <a:t>https://x.com/SirrahChan/status/1881488738473357753</a:t>
            </a:r>
            <a:r>
              <a:rPr lang="en-US" sz="1100" dirty="0">
                <a:effectLst/>
                <a:latin typeface="Source Sans Pro Light" panose="020B0303030403020204" pitchFamily="34" charset="0"/>
                <a:ea typeface="Source Sans Pro Light" panose="020B0303030403020204" pitchFamily="34" charset="0"/>
              </a:rPr>
              <a:t> </a:t>
            </a:r>
            <a:endParaRPr lang="en-US" sz="1100"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41206985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B58145-2013-34A5-4FF9-E82082A97243}"/>
              </a:ext>
            </a:extLst>
          </p:cNvPr>
          <p:cNvSpPr txBox="1"/>
          <p:nvPr/>
        </p:nvSpPr>
        <p:spPr>
          <a:xfrm>
            <a:off x="1462706" y="5149328"/>
            <a:ext cx="3934484" cy="584775"/>
          </a:xfrm>
          <a:prstGeom prst="rect">
            <a:avLst/>
          </a:prstGeom>
          <a:noFill/>
        </p:spPr>
        <p:txBody>
          <a:bodyPr wrap="square" rtlCol="0">
            <a:spAutoFit/>
          </a:bodyPr>
          <a:lstStyle/>
          <a:p>
            <a:r>
              <a:rPr lang="en-US" sz="3200" dirty="0">
                <a:latin typeface="Source Sans Pro Light" panose="020B0303030403020204" pitchFamily="34" charset="0"/>
                <a:ea typeface="Source Sans Pro Light" panose="020B0303030403020204" pitchFamily="34" charset="0"/>
              </a:rPr>
              <a:t>What is advantage      ?</a:t>
            </a:r>
          </a:p>
        </p:txBody>
      </p:sp>
      <p:sp>
        <p:nvSpPr>
          <p:cNvPr id="5" name="TextBox 4">
            <a:extLst>
              <a:ext uri="{FF2B5EF4-FFF2-40B4-BE49-F238E27FC236}">
                <a16:creationId xmlns:a16="http://schemas.microsoft.com/office/drawing/2014/main" id="{EF52F694-545F-7554-23FF-B5EF20D78712}"/>
              </a:ext>
            </a:extLst>
          </p:cNvPr>
          <p:cNvSpPr txBox="1"/>
          <p:nvPr/>
        </p:nvSpPr>
        <p:spPr>
          <a:xfrm>
            <a:off x="2442778" y="3417378"/>
            <a:ext cx="2291012" cy="584775"/>
          </a:xfrm>
          <a:prstGeom prst="rect">
            <a:avLst/>
          </a:prstGeom>
          <a:noFill/>
        </p:spPr>
        <p:txBody>
          <a:bodyPr wrap="none" rtlCol="0">
            <a:spAutoFit/>
          </a:bodyPr>
          <a:lstStyle/>
          <a:p>
            <a:r>
              <a:rPr lang="en-US" sz="3200" dirty="0">
                <a:latin typeface="Source Sans Pro Light" panose="020B0303030403020204" pitchFamily="34" charset="0"/>
                <a:ea typeface="Source Sans Pro Light" panose="020B0303030403020204" pitchFamily="34" charset="0"/>
              </a:rPr>
              <a:t>What is       ? </a:t>
            </a:r>
          </a:p>
        </p:txBody>
      </p:sp>
      <p:pic>
        <p:nvPicPr>
          <p:cNvPr id="6" name="Picture 5">
            <a:extLst>
              <a:ext uri="{FF2B5EF4-FFF2-40B4-BE49-F238E27FC236}">
                <a16:creationId xmlns:a16="http://schemas.microsoft.com/office/drawing/2014/main" id="{7BC3C4A3-B2AA-0397-AE61-EC2D1CCAED3E}"/>
              </a:ext>
            </a:extLst>
          </p:cNvPr>
          <p:cNvPicPr>
            <a:picLocks noChangeAspect="1"/>
          </p:cNvPicPr>
          <p:nvPr>
            <p:custDataLst>
              <p:tags r:id="rId1"/>
            </p:custDataLst>
          </p:nvPr>
        </p:nvPicPr>
        <p:blipFill>
          <a:blip r:embed="rId6"/>
          <a:stretch>
            <a:fillRect/>
          </a:stretch>
        </p:blipFill>
        <p:spPr>
          <a:xfrm>
            <a:off x="3828509" y="3638709"/>
            <a:ext cx="431764" cy="278927"/>
          </a:xfrm>
          <a:prstGeom prst="rect">
            <a:avLst/>
          </a:prstGeom>
        </p:spPr>
      </p:pic>
      <p:sp>
        <p:nvSpPr>
          <p:cNvPr id="7" name="TextBox 6">
            <a:extLst>
              <a:ext uri="{FF2B5EF4-FFF2-40B4-BE49-F238E27FC236}">
                <a16:creationId xmlns:a16="http://schemas.microsoft.com/office/drawing/2014/main" id="{F88DAD50-0AD8-4C99-156A-87579E958358}"/>
              </a:ext>
            </a:extLst>
          </p:cNvPr>
          <p:cNvSpPr txBox="1"/>
          <p:nvPr/>
        </p:nvSpPr>
        <p:spPr>
          <a:xfrm>
            <a:off x="7257558" y="1588741"/>
            <a:ext cx="2618024" cy="584775"/>
          </a:xfrm>
          <a:prstGeom prst="rect">
            <a:avLst/>
          </a:prstGeom>
          <a:noFill/>
        </p:spPr>
        <p:txBody>
          <a:bodyPr wrap="none" rtlCol="0">
            <a:spAutoFit/>
          </a:bodyPr>
          <a:lstStyle/>
          <a:p>
            <a:r>
              <a:rPr lang="en-US" sz="3200" dirty="0">
                <a:latin typeface="Source Sans Pro Light" panose="020B0303030403020204" pitchFamily="34" charset="0"/>
                <a:ea typeface="Source Sans Pro Light" panose="020B0303030403020204" pitchFamily="34" charset="0"/>
              </a:rPr>
              <a:t>What is            ? </a:t>
            </a:r>
          </a:p>
        </p:txBody>
      </p:sp>
      <p:pic>
        <p:nvPicPr>
          <p:cNvPr id="10" name="Picture 9">
            <a:extLst>
              <a:ext uri="{FF2B5EF4-FFF2-40B4-BE49-F238E27FC236}">
                <a16:creationId xmlns:a16="http://schemas.microsoft.com/office/drawing/2014/main" id="{1B84FCAA-0B0D-5D27-1D73-EF5FFA5BCA7F}"/>
              </a:ext>
            </a:extLst>
          </p:cNvPr>
          <p:cNvPicPr>
            <a:picLocks noChangeAspect="1"/>
          </p:cNvPicPr>
          <p:nvPr>
            <p:custDataLst>
              <p:tags r:id="rId2"/>
            </p:custDataLst>
          </p:nvPr>
        </p:nvPicPr>
        <p:blipFill>
          <a:blip r:embed="rId7"/>
          <a:stretch>
            <a:fillRect/>
          </a:stretch>
        </p:blipFill>
        <p:spPr>
          <a:xfrm>
            <a:off x="8643289" y="1810073"/>
            <a:ext cx="829140" cy="343883"/>
          </a:xfrm>
          <a:prstGeom prst="rect">
            <a:avLst/>
          </a:prstGeom>
        </p:spPr>
      </p:pic>
      <p:sp>
        <p:nvSpPr>
          <p:cNvPr id="11" name="TextBox 10">
            <a:extLst>
              <a:ext uri="{FF2B5EF4-FFF2-40B4-BE49-F238E27FC236}">
                <a16:creationId xmlns:a16="http://schemas.microsoft.com/office/drawing/2014/main" id="{267ECB22-A985-FEA5-2B44-25ACA2F3874F}"/>
              </a:ext>
            </a:extLst>
          </p:cNvPr>
          <p:cNvSpPr txBox="1"/>
          <p:nvPr/>
        </p:nvSpPr>
        <p:spPr>
          <a:xfrm>
            <a:off x="8118268" y="4882068"/>
            <a:ext cx="2618024" cy="584775"/>
          </a:xfrm>
          <a:prstGeom prst="rect">
            <a:avLst/>
          </a:prstGeom>
          <a:noFill/>
        </p:spPr>
        <p:txBody>
          <a:bodyPr wrap="none" rtlCol="0">
            <a:spAutoFit/>
          </a:bodyPr>
          <a:lstStyle/>
          <a:p>
            <a:r>
              <a:rPr lang="en-US" sz="3200" dirty="0">
                <a:latin typeface="Source Sans Pro Light" panose="020B0303030403020204" pitchFamily="34" charset="0"/>
                <a:ea typeface="Source Sans Pro Light" panose="020B0303030403020204" pitchFamily="34" charset="0"/>
              </a:rPr>
              <a:t>What is           ? </a:t>
            </a:r>
          </a:p>
        </p:txBody>
      </p:sp>
      <p:pic>
        <p:nvPicPr>
          <p:cNvPr id="14" name="Picture 13">
            <a:extLst>
              <a:ext uri="{FF2B5EF4-FFF2-40B4-BE49-F238E27FC236}">
                <a16:creationId xmlns:a16="http://schemas.microsoft.com/office/drawing/2014/main" id="{77B2F720-F824-AE99-5777-56DB0BA52976}"/>
              </a:ext>
            </a:extLst>
          </p:cNvPr>
          <p:cNvPicPr>
            <a:picLocks noChangeAspect="1"/>
          </p:cNvPicPr>
          <p:nvPr>
            <p:custDataLst>
              <p:tags r:id="rId3"/>
            </p:custDataLst>
          </p:nvPr>
        </p:nvPicPr>
        <p:blipFill>
          <a:blip r:embed="rId8"/>
          <a:stretch>
            <a:fillRect/>
          </a:stretch>
        </p:blipFill>
        <p:spPr>
          <a:xfrm>
            <a:off x="9504000" y="5103401"/>
            <a:ext cx="760363" cy="278927"/>
          </a:xfrm>
          <a:prstGeom prst="rect">
            <a:avLst/>
          </a:prstGeom>
        </p:spPr>
      </p:pic>
      <p:sp>
        <p:nvSpPr>
          <p:cNvPr id="16" name="TextBox 15">
            <a:extLst>
              <a:ext uri="{FF2B5EF4-FFF2-40B4-BE49-F238E27FC236}">
                <a16:creationId xmlns:a16="http://schemas.microsoft.com/office/drawing/2014/main" id="{17C02ACC-F853-B6FD-84B4-75B9D26FABF2}"/>
              </a:ext>
            </a:extLst>
          </p:cNvPr>
          <p:cNvSpPr txBox="1"/>
          <p:nvPr/>
        </p:nvSpPr>
        <p:spPr>
          <a:xfrm>
            <a:off x="1496572" y="1830394"/>
            <a:ext cx="2919389" cy="584775"/>
          </a:xfrm>
          <a:prstGeom prst="rect">
            <a:avLst/>
          </a:prstGeom>
          <a:noFill/>
        </p:spPr>
        <p:txBody>
          <a:bodyPr wrap="none" rtlCol="0">
            <a:spAutoFit/>
          </a:bodyPr>
          <a:lstStyle/>
          <a:p>
            <a:r>
              <a:rPr lang="en-US" sz="3200" dirty="0">
                <a:latin typeface="Source Sans Pro Light" panose="020B0303030403020204" pitchFamily="34" charset="0"/>
                <a:ea typeface="Source Sans Pro Light" panose="020B0303030403020204" pitchFamily="34" charset="0"/>
              </a:rPr>
              <a:t>What is a policy?</a:t>
            </a:r>
          </a:p>
        </p:txBody>
      </p:sp>
      <p:pic>
        <p:nvPicPr>
          <p:cNvPr id="19" name="Picture 18">
            <a:extLst>
              <a:ext uri="{FF2B5EF4-FFF2-40B4-BE49-F238E27FC236}">
                <a16:creationId xmlns:a16="http://schemas.microsoft.com/office/drawing/2014/main" id="{8870B388-969C-52C2-744B-8C6B8CCA9EBB}"/>
              </a:ext>
            </a:extLst>
          </p:cNvPr>
          <p:cNvPicPr>
            <a:picLocks noChangeAspect="1"/>
          </p:cNvPicPr>
          <p:nvPr>
            <p:custDataLst>
              <p:tags r:id="rId4"/>
            </p:custDataLst>
          </p:nvPr>
        </p:nvPicPr>
        <p:blipFill>
          <a:blip r:embed="rId9"/>
          <a:stretch>
            <a:fillRect/>
          </a:stretch>
        </p:blipFill>
        <p:spPr>
          <a:xfrm>
            <a:off x="4665109" y="5318312"/>
            <a:ext cx="346208" cy="311587"/>
          </a:xfrm>
          <a:prstGeom prst="rect">
            <a:avLst/>
          </a:prstGeom>
        </p:spPr>
      </p:pic>
      <p:sp>
        <p:nvSpPr>
          <p:cNvPr id="20" name="TextBox 19">
            <a:extLst>
              <a:ext uri="{FF2B5EF4-FFF2-40B4-BE49-F238E27FC236}">
                <a16:creationId xmlns:a16="http://schemas.microsoft.com/office/drawing/2014/main" id="{B7AA999F-A977-5561-D4C2-D3B45517C4DC}"/>
              </a:ext>
            </a:extLst>
          </p:cNvPr>
          <p:cNvSpPr txBox="1"/>
          <p:nvPr/>
        </p:nvSpPr>
        <p:spPr>
          <a:xfrm>
            <a:off x="6522055" y="3346321"/>
            <a:ext cx="3515706" cy="584775"/>
          </a:xfrm>
          <a:prstGeom prst="rect">
            <a:avLst/>
          </a:prstGeom>
          <a:noFill/>
        </p:spPr>
        <p:txBody>
          <a:bodyPr wrap="none" rtlCol="0">
            <a:spAutoFit/>
          </a:bodyPr>
          <a:lstStyle/>
          <a:p>
            <a:r>
              <a:rPr lang="en-US" sz="3200" dirty="0">
                <a:latin typeface="Source Sans Pro Light" panose="020B0303030403020204" pitchFamily="34" charset="0"/>
                <a:ea typeface="Source Sans Pro Light" panose="020B0303030403020204" pitchFamily="34" charset="0"/>
              </a:rPr>
              <a:t>What is a trajectory?</a:t>
            </a:r>
          </a:p>
        </p:txBody>
      </p:sp>
    </p:spTree>
    <p:extLst>
      <p:ext uri="{BB962C8B-B14F-4D97-AF65-F5344CB8AC3E}">
        <p14:creationId xmlns:p14="http://schemas.microsoft.com/office/powerpoint/2010/main" val="1384069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11" grpId="0"/>
      <p:bldP spid="16" grpId="0"/>
      <p:bldP spid="20" grpId="0"/>
      <p:bldP spid="20" grpId="1"/>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65C9758D-0E82-D62B-67CB-6F468190D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B8F76B-BA4A-EBD7-D715-694BCA7755FF}"/>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DeepSeek-V3 basic architecture</a:t>
            </a:r>
          </a:p>
        </p:txBody>
      </p:sp>
      <p:sp>
        <p:nvSpPr>
          <p:cNvPr id="4" name="TextBox 3">
            <a:extLst>
              <a:ext uri="{FF2B5EF4-FFF2-40B4-BE49-F238E27FC236}">
                <a16:creationId xmlns:a16="http://schemas.microsoft.com/office/drawing/2014/main" id="{BEF62387-4F77-73EA-F4F3-EEF8263EEF06}"/>
              </a:ext>
            </a:extLst>
          </p:cNvPr>
          <p:cNvSpPr txBox="1"/>
          <p:nvPr/>
        </p:nvSpPr>
        <p:spPr>
          <a:xfrm>
            <a:off x="-88135" y="6576803"/>
            <a:ext cx="7287572" cy="338554"/>
          </a:xfrm>
          <a:prstGeom prst="rect">
            <a:avLst/>
          </a:prstGeom>
          <a:noFill/>
        </p:spPr>
        <p:txBody>
          <a:bodyPr wrap="none" rtlCol="0">
            <a:spAutoFit/>
          </a:bodyPr>
          <a:lstStyle/>
          <a:p>
            <a:r>
              <a:rPr lang="en-US" sz="1600" baseline="30000" dirty="0">
                <a:solidFill>
                  <a:srgbClr val="222222"/>
                </a:solidFill>
                <a:effectLst/>
                <a:latin typeface="Source Sans Pro Light" panose="020B0303030403020204" pitchFamily="34" charset="0"/>
                <a:ea typeface="Source Sans Pro Light" panose="020B0303030403020204" pitchFamily="34" charset="0"/>
              </a:rPr>
              <a:t>1</a:t>
            </a:r>
            <a:r>
              <a:rPr lang="en-US" sz="1600" dirty="0">
                <a:solidFill>
                  <a:srgbClr val="222222"/>
                </a:solidFill>
                <a:effectLst/>
                <a:latin typeface="Source Sans Pro Light" panose="020B0303030403020204" pitchFamily="34" charset="0"/>
                <a:ea typeface="Source Sans Pro Light" panose="020B0303030403020204" pitchFamily="34" charset="0"/>
              </a:rPr>
              <a:t>Liu, </a:t>
            </a:r>
            <a:r>
              <a:rPr lang="en-US" sz="1600" dirty="0" err="1">
                <a:solidFill>
                  <a:srgbClr val="222222"/>
                </a:solidFill>
                <a:effectLst/>
                <a:latin typeface="Source Sans Pro Light" panose="020B0303030403020204" pitchFamily="34" charset="0"/>
                <a:ea typeface="Source Sans Pro Light" panose="020B0303030403020204" pitchFamily="34" charset="0"/>
              </a:rPr>
              <a:t>Aixin</a:t>
            </a:r>
            <a:r>
              <a:rPr lang="en-US" sz="1600" dirty="0">
                <a:solidFill>
                  <a:srgbClr val="222222"/>
                </a:solidFill>
                <a:effectLst/>
                <a:latin typeface="Source Sans Pro Light" panose="020B0303030403020204" pitchFamily="34" charset="0"/>
                <a:ea typeface="Source Sans Pro Light" panose="020B0303030403020204" pitchFamily="34" charset="0"/>
              </a:rPr>
              <a:t>, et al. "Deepseek-v3 technical report." </a:t>
            </a:r>
            <a:r>
              <a:rPr lang="en-US" sz="1600" dirty="0" err="1">
                <a:solidFill>
                  <a:srgbClr val="222222"/>
                </a:solidFill>
                <a:effectLst/>
                <a:latin typeface="Source Sans Pro Light" panose="020B0303030403020204" pitchFamily="34" charset="0"/>
                <a:ea typeface="Source Sans Pro Light" panose="020B0303030403020204" pitchFamily="34" charset="0"/>
              </a:rPr>
              <a:t>arXiv</a:t>
            </a:r>
            <a:r>
              <a:rPr lang="en-US" sz="1600" dirty="0">
                <a:solidFill>
                  <a:srgbClr val="222222"/>
                </a:solidFill>
                <a:effectLst/>
                <a:latin typeface="Source Sans Pro Light" panose="020B0303030403020204" pitchFamily="34" charset="0"/>
                <a:ea typeface="Source Sans Pro Light" panose="020B0303030403020204" pitchFamily="34" charset="0"/>
              </a:rPr>
              <a:t> preprint arXiv:2412.19437 (2024).</a:t>
            </a:r>
            <a:endParaRPr lang="en-US" sz="1600" dirty="0">
              <a:latin typeface="Source Sans Pro Light" panose="020B0303030403020204" pitchFamily="34" charset="0"/>
              <a:ea typeface="Source Sans Pro Light" panose="020B0303030403020204" pitchFamily="34" charset="0"/>
            </a:endParaRPr>
          </a:p>
        </p:txBody>
      </p:sp>
      <p:pic>
        <p:nvPicPr>
          <p:cNvPr id="3" name="Picture 2">
            <a:extLst>
              <a:ext uri="{FF2B5EF4-FFF2-40B4-BE49-F238E27FC236}">
                <a16:creationId xmlns:a16="http://schemas.microsoft.com/office/drawing/2014/main" id="{DBD7F7BB-AC24-35D8-E898-1A1891BEA2CB}"/>
              </a:ext>
            </a:extLst>
          </p:cNvPr>
          <p:cNvPicPr>
            <a:picLocks noChangeAspect="1"/>
          </p:cNvPicPr>
          <p:nvPr/>
        </p:nvPicPr>
        <p:blipFill>
          <a:blip r:embed="rId3"/>
          <a:stretch>
            <a:fillRect/>
          </a:stretch>
        </p:blipFill>
        <p:spPr>
          <a:xfrm>
            <a:off x="1676400" y="1447800"/>
            <a:ext cx="6312786" cy="5018733"/>
          </a:xfrm>
          <a:prstGeom prst="rect">
            <a:avLst/>
          </a:prstGeom>
        </p:spPr>
      </p:pic>
      <p:sp>
        <p:nvSpPr>
          <p:cNvPr id="5" name="TextBox 4">
            <a:extLst>
              <a:ext uri="{FF2B5EF4-FFF2-40B4-BE49-F238E27FC236}">
                <a16:creationId xmlns:a16="http://schemas.microsoft.com/office/drawing/2014/main" id="{47BA98D5-8DB7-2435-A4BC-18A4491EC105}"/>
              </a:ext>
            </a:extLst>
          </p:cNvPr>
          <p:cNvSpPr txBox="1"/>
          <p:nvPr/>
        </p:nvSpPr>
        <p:spPr>
          <a:xfrm>
            <a:off x="8072610" y="1752600"/>
            <a:ext cx="4114800" cy="1200329"/>
          </a:xfrm>
          <a:prstGeom prst="rect">
            <a:avLst/>
          </a:prstGeom>
          <a:noFill/>
        </p:spPr>
        <p:txBody>
          <a:bodyPr wrap="square" rtlCol="0">
            <a:spAutoFit/>
          </a:bodyPr>
          <a:lstStyle/>
          <a:p>
            <a:r>
              <a:rPr lang="en-US" dirty="0">
                <a:latin typeface="Source Sans Pro Light" panose="020B0303030403020204" pitchFamily="34" charset="0"/>
                <a:ea typeface="Source Sans Pro Light" panose="020B0303030403020204" pitchFamily="34" charset="0"/>
              </a:rPr>
              <a:t>Illustration of the basic architecture of DeepSeek-V3. Following DeepSeek-V2, we</a:t>
            </a:r>
          </a:p>
          <a:p>
            <a:r>
              <a:rPr lang="en-US" dirty="0">
                <a:latin typeface="Source Sans Pro Light" panose="020B0303030403020204" pitchFamily="34" charset="0"/>
                <a:ea typeface="Source Sans Pro Light" panose="020B0303030403020204" pitchFamily="34" charset="0"/>
              </a:rPr>
              <a:t>adopt MLA and </a:t>
            </a:r>
            <a:r>
              <a:rPr lang="en-US" dirty="0" err="1">
                <a:latin typeface="Source Sans Pro Light" panose="020B0303030403020204" pitchFamily="34" charset="0"/>
                <a:ea typeface="Source Sans Pro Light" panose="020B0303030403020204" pitchFamily="34" charset="0"/>
              </a:rPr>
              <a:t>DeepSeekMoE</a:t>
            </a:r>
            <a:r>
              <a:rPr lang="en-US" dirty="0">
                <a:latin typeface="Source Sans Pro Light" panose="020B0303030403020204" pitchFamily="34" charset="0"/>
                <a:ea typeface="Source Sans Pro Light" panose="020B0303030403020204" pitchFamily="34" charset="0"/>
              </a:rPr>
              <a:t> for efficient inference and economical training.</a:t>
            </a:r>
          </a:p>
        </p:txBody>
      </p:sp>
    </p:spTree>
    <p:extLst>
      <p:ext uri="{BB962C8B-B14F-4D97-AF65-F5344CB8AC3E}">
        <p14:creationId xmlns:p14="http://schemas.microsoft.com/office/powerpoint/2010/main" val="31929991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C8CD2-DA34-91BC-4512-68622323595D}"/>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Resources</a:t>
            </a:r>
          </a:p>
        </p:txBody>
      </p:sp>
      <p:sp>
        <p:nvSpPr>
          <p:cNvPr id="3" name="Content Placeholder 2">
            <a:extLst>
              <a:ext uri="{FF2B5EF4-FFF2-40B4-BE49-F238E27FC236}">
                <a16:creationId xmlns:a16="http://schemas.microsoft.com/office/drawing/2014/main" id="{B3857BE7-9ED3-D1B3-89DB-0B3DC4F955BA}"/>
              </a:ext>
            </a:extLst>
          </p:cNvPr>
          <p:cNvSpPr>
            <a:spLocks noGrp="1"/>
          </p:cNvSpPr>
          <p:nvPr>
            <p:ph idx="1"/>
          </p:nvPr>
        </p:nvSpPr>
        <p:spPr/>
        <p:txBody>
          <a:bodyPr>
            <a:normAutofit fontScale="92500"/>
          </a:bodyPr>
          <a:lstStyle/>
          <a:p>
            <a:r>
              <a:rPr lang="en-US" dirty="0">
                <a:latin typeface="Source Sans Pro Light" panose="020B0303030403020204" pitchFamily="34" charset="0"/>
                <a:ea typeface="Source Sans Pro Light" panose="020B0303030403020204" pitchFamily="34" charset="0"/>
              </a:rPr>
              <a:t>DeepSeek-R1: Incentivizing Reasoning Capability in LLMs via Reinforcement Learning: </a:t>
            </a:r>
            <a:r>
              <a:rPr lang="en-US" dirty="0">
                <a:latin typeface="Source Sans Pro Light" panose="020B0303030403020204" pitchFamily="34" charset="0"/>
                <a:ea typeface="Source Sans Pro Light" panose="020B0303030403020204" pitchFamily="34" charset="0"/>
                <a:hlinkClick r:id="rId3"/>
              </a:rPr>
              <a:t>https://arxiv.org/abs/2501.12948</a:t>
            </a:r>
            <a:r>
              <a:rPr lang="en-US" dirty="0">
                <a:latin typeface="Source Sans Pro Light" panose="020B0303030403020204" pitchFamily="34" charset="0"/>
                <a:ea typeface="Source Sans Pro Light" panose="020B0303030403020204" pitchFamily="34" charset="0"/>
              </a:rPr>
              <a:t> </a:t>
            </a:r>
          </a:p>
          <a:p>
            <a:r>
              <a:rPr lang="en-US" dirty="0">
                <a:latin typeface="Source Sans Pro Light" panose="020B0303030403020204" pitchFamily="34" charset="0"/>
                <a:ea typeface="Source Sans Pro Light" panose="020B0303030403020204" pitchFamily="34" charset="0"/>
              </a:rPr>
              <a:t>DeepSeek-V3 Technical Report: </a:t>
            </a:r>
            <a:r>
              <a:rPr lang="en-US" dirty="0">
                <a:latin typeface="Source Sans Pro Light" panose="020B0303030403020204" pitchFamily="34" charset="0"/>
                <a:ea typeface="Source Sans Pro Light" panose="020B0303030403020204" pitchFamily="34" charset="0"/>
                <a:hlinkClick r:id="rId4"/>
              </a:rPr>
              <a:t>https://arxiv.org/abs/2412.19437</a:t>
            </a:r>
            <a:r>
              <a:rPr lang="en-US" dirty="0">
                <a:latin typeface="Source Sans Pro Light" panose="020B0303030403020204" pitchFamily="34" charset="0"/>
                <a:ea typeface="Source Sans Pro Light" panose="020B0303030403020204" pitchFamily="34" charset="0"/>
              </a:rPr>
              <a:t> </a:t>
            </a:r>
          </a:p>
          <a:p>
            <a:r>
              <a:rPr lang="en-US" dirty="0" err="1">
                <a:latin typeface="Source Sans Pro Light" panose="020B0303030403020204" pitchFamily="34" charset="0"/>
                <a:ea typeface="Source Sans Pro Light" panose="020B0303030403020204" pitchFamily="34" charset="0"/>
              </a:rPr>
              <a:t>DeepSeekMath</a:t>
            </a:r>
            <a:r>
              <a:rPr lang="en-US" dirty="0">
                <a:latin typeface="Source Sans Pro Light" panose="020B0303030403020204" pitchFamily="34" charset="0"/>
                <a:ea typeface="Source Sans Pro Light" panose="020B0303030403020204" pitchFamily="34" charset="0"/>
              </a:rPr>
              <a:t>: Pushing the Limits of Mathematical Reasoning in Open Language Models: </a:t>
            </a:r>
            <a:r>
              <a:rPr lang="en-US" dirty="0">
                <a:latin typeface="Source Sans Pro Light" panose="020B0303030403020204" pitchFamily="34" charset="0"/>
                <a:ea typeface="Source Sans Pro Light" panose="020B0303030403020204" pitchFamily="34" charset="0"/>
                <a:hlinkClick r:id="rId5"/>
              </a:rPr>
              <a:t>https://arxiv.org/abs/2402.03300</a:t>
            </a:r>
            <a:r>
              <a:rPr lang="en-US" dirty="0">
                <a:latin typeface="Source Sans Pro Light" panose="020B0303030403020204" pitchFamily="34" charset="0"/>
                <a:ea typeface="Source Sans Pro Light" panose="020B0303030403020204" pitchFamily="34" charset="0"/>
              </a:rPr>
              <a:t> </a:t>
            </a:r>
          </a:p>
          <a:p>
            <a:r>
              <a:rPr lang="en-US" dirty="0">
                <a:latin typeface="Source Sans Pro Light" panose="020B0303030403020204" pitchFamily="34" charset="0"/>
                <a:ea typeface="Source Sans Pro Light" panose="020B0303030403020204" pitchFamily="34" charset="0"/>
              </a:rPr>
              <a:t>RLHF and PPO</a:t>
            </a:r>
          </a:p>
          <a:p>
            <a:pPr lvl="1"/>
            <a:r>
              <a:rPr lang="en-US" dirty="0">
                <a:latin typeface="Source Sans Pro Light" panose="020B0303030403020204" pitchFamily="34" charset="0"/>
                <a:ea typeface="Source Sans Pro Light" panose="020B0303030403020204" pitchFamily="34" charset="0"/>
                <a:hlinkClick r:id="rId6"/>
              </a:rPr>
              <a:t>https://github.com/hkproj/rlhf-ppo/blob/main/Slides.pdf</a:t>
            </a:r>
            <a:r>
              <a:rPr lang="en-US" dirty="0">
                <a:latin typeface="Source Sans Pro Light" panose="020B0303030403020204" pitchFamily="34" charset="0"/>
                <a:ea typeface="Source Sans Pro Light" panose="020B0303030403020204" pitchFamily="34" charset="0"/>
              </a:rPr>
              <a:t> </a:t>
            </a:r>
          </a:p>
          <a:p>
            <a:pPr lvl="1"/>
            <a:r>
              <a:rPr lang="en-US" dirty="0">
                <a:latin typeface="Source Sans Pro Light" panose="020B0303030403020204" pitchFamily="34" charset="0"/>
                <a:ea typeface="Source Sans Pro Light" panose="020B0303030403020204" pitchFamily="34" charset="0"/>
                <a:hlinkClick r:id="rId7"/>
              </a:rPr>
              <a:t>http://youtube.com/watch?v=qGyFrqc34yc</a:t>
            </a:r>
            <a:endParaRPr lang="en-US" dirty="0">
              <a:latin typeface="Source Sans Pro Light" panose="020B0303030403020204" pitchFamily="34" charset="0"/>
              <a:ea typeface="Source Sans Pro Light" panose="020B0303030403020204" pitchFamily="34" charset="0"/>
            </a:endParaRPr>
          </a:p>
          <a:p>
            <a:r>
              <a:rPr lang="en-US" dirty="0">
                <a:latin typeface="Source Sans Pro Light" panose="020B0303030403020204" pitchFamily="34" charset="0"/>
                <a:ea typeface="Source Sans Pro Light" panose="020B0303030403020204" pitchFamily="34" charset="0"/>
              </a:rPr>
              <a:t>RL for LLMs</a:t>
            </a:r>
          </a:p>
          <a:p>
            <a:pPr lvl="1"/>
            <a:r>
              <a:rPr lang="en-US" dirty="0">
                <a:latin typeface="Source Sans Pro Light" panose="020B0303030403020204" pitchFamily="34" charset="0"/>
                <a:ea typeface="Source Sans Pro Light" panose="020B0303030403020204" pitchFamily="34" charset="0"/>
                <a:hlinkClick r:id="rId8"/>
              </a:rPr>
              <a:t>https://phontron.com/class/anlp2024/lectures/#reinforcement-learning-feb-22</a:t>
            </a:r>
            <a:r>
              <a:rPr lang="en-US" dirty="0">
                <a:latin typeface="Source Sans Pro Light" panose="020B0303030403020204" pitchFamily="34" charset="0"/>
                <a:ea typeface="Source Sans Pro Light" panose="020B0303030403020204" pitchFamily="34" charset="0"/>
              </a:rPr>
              <a:t>  </a:t>
            </a:r>
          </a:p>
        </p:txBody>
      </p:sp>
    </p:spTree>
    <p:extLst>
      <p:ext uri="{BB962C8B-B14F-4D97-AF65-F5344CB8AC3E}">
        <p14:creationId xmlns:p14="http://schemas.microsoft.com/office/powerpoint/2010/main" val="10457549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F31EB3-CFAE-3C3A-A931-541BA7B202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701185-09E4-EE05-96AA-3D99EA0E4A21}"/>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Resources</a:t>
            </a:r>
          </a:p>
        </p:txBody>
      </p:sp>
      <p:sp>
        <p:nvSpPr>
          <p:cNvPr id="3" name="Content Placeholder 2">
            <a:extLst>
              <a:ext uri="{FF2B5EF4-FFF2-40B4-BE49-F238E27FC236}">
                <a16:creationId xmlns:a16="http://schemas.microsoft.com/office/drawing/2014/main" id="{6CF216F5-5662-5CF2-6246-2761AE9F226F}"/>
              </a:ext>
            </a:extLst>
          </p:cNvPr>
          <p:cNvSpPr>
            <a:spLocks noGrp="1"/>
          </p:cNvSpPr>
          <p:nvPr>
            <p:ph idx="1"/>
          </p:nvPr>
        </p:nvSpPr>
        <p:spPr/>
        <p:txBody>
          <a:bodyPr/>
          <a:lstStyle/>
          <a:p>
            <a:r>
              <a:rPr lang="en-US" dirty="0">
                <a:latin typeface="Source Sans Pro Light" panose="020B0303030403020204" pitchFamily="34" charset="0"/>
                <a:ea typeface="Source Sans Pro Light" panose="020B0303030403020204" pitchFamily="34" charset="0"/>
              </a:rPr>
              <a:t>DeepSeek-R1 paper explanation</a:t>
            </a:r>
          </a:p>
          <a:p>
            <a:pPr lvl="1"/>
            <a:r>
              <a:rPr lang="en-US" dirty="0">
                <a:latin typeface="Source Sans Pro Light" panose="020B0303030403020204" pitchFamily="34" charset="0"/>
                <a:ea typeface="Source Sans Pro Light" panose="020B0303030403020204" pitchFamily="34" charset="0"/>
                <a:hlinkClick r:id="rId3"/>
              </a:rPr>
              <a:t>https://youtu.be/XMnxKGVnEUc?si=UnFmMGe4yZba9PbI</a:t>
            </a:r>
            <a:r>
              <a:rPr lang="en-US" dirty="0">
                <a:latin typeface="Source Sans Pro Light" panose="020B0303030403020204" pitchFamily="34" charset="0"/>
                <a:ea typeface="Source Sans Pro Light" panose="020B0303030403020204" pitchFamily="34" charset="0"/>
              </a:rPr>
              <a:t> </a:t>
            </a:r>
          </a:p>
          <a:p>
            <a:r>
              <a:rPr lang="en-US" dirty="0">
                <a:latin typeface="Source Sans Pro Light" panose="020B0303030403020204" pitchFamily="34" charset="0"/>
                <a:ea typeface="Source Sans Pro Light" panose="020B0303030403020204" pitchFamily="34" charset="0"/>
              </a:rPr>
              <a:t>Deep Dive into LLMs like ChatGPT</a:t>
            </a:r>
          </a:p>
          <a:p>
            <a:pPr lvl="1"/>
            <a:r>
              <a:rPr lang="en-US" dirty="0">
                <a:latin typeface="Source Sans Pro Light" panose="020B0303030403020204" pitchFamily="34" charset="0"/>
                <a:ea typeface="Source Sans Pro Light" panose="020B0303030403020204" pitchFamily="34" charset="0"/>
                <a:hlinkClick r:id="rId4"/>
              </a:rPr>
              <a:t>https://youtu.be/7xTGNNLPyMI?si=h42Tn8sVjfo5ioiH</a:t>
            </a:r>
            <a:r>
              <a:rPr lang="en-US" dirty="0">
                <a:latin typeface="Source Sans Pro Light" panose="020B0303030403020204" pitchFamily="34" charset="0"/>
                <a:ea typeface="Source Sans Pro Light" panose="020B0303030403020204" pitchFamily="34" charset="0"/>
              </a:rPr>
              <a:t> </a:t>
            </a:r>
          </a:p>
          <a:p>
            <a:r>
              <a:rPr lang="en-US" dirty="0" err="1">
                <a:latin typeface="Source Sans Pro Light" panose="020B0303030403020204" pitchFamily="34" charset="0"/>
                <a:ea typeface="Source Sans Pro Light" panose="020B0303030403020204" pitchFamily="34" charset="0"/>
              </a:rPr>
              <a:t>HuggingFace</a:t>
            </a:r>
            <a:r>
              <a:rPr lang="en-US" dirty="0">
                <a:latin typeface="Source Sans Pro Light" panose="020B0303030403020204" pitchFamily="34" charset="0"/>
                <a:ea typeface="Source Sans Pro Light" panose="020B0303030403020204" pitchFamily="34" charset="0"/>
              </a:rPr>
              <a:t> implementation of GRPO</a:t>
            </a:r>
          </a:p>
          <a:p>
            <a:pPr lvl="1"/>
            <a:r>
              <a:rPr lang="en-US" dirty="0">
                <a:latin typeface="Source Sans Pro Light" panose="020B0303030403020204" pitchFamily="34" charset="0"/>
                <a:ea typeface="Source Sans Pro Light" panose="020B0303030403020204" pitchFamily="34" charset="0"/>
                <a:hlinkClick r:id="rId5"/>
              </a:rPr>
              <a:t>https://github.com/huggingface/trl/blob/main/trl/trainer/grpo_trainer.py#L108</a:t>
            </a:r>
            <a:r>
              <a:rPr lang="en-US" dirty="0">
                <a:latin typeface="Source Sans Pro Light" panose="020B0303030403020204" pitchFamily="34" charset="0"/>
                <a:ea typeface="Source Sans Pro Light" panose="020B0303030403020204" pitchFamily="34" charset="0"/>
              </a:rPr>
              <a:t> </a:t>
            </a:r>
          </a:p>
        </p:txBody>
      </p:sp>
    </p:spTree>
    <p:extLst>
      <p:ext uri="{BB962C8B-B14F-4D97-AF65-F5344CB8AC3E}">
        <p14:creationId xmlns:p14="http://schemas.microsoft.com/office/powerpoint/2010/main" val="8569468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DE48E-E8D5-6F89-92BC-BCDF6CBBDF0B}"/>
              </a:ext>
            </a:extLst>
          </p:cNvPr>
          <p:cNvSpPr>
            <a:spLocks noGrp="1"/>
          </p:cNvSpPr>
          <p:nvPr>
            <p:ph type="title"/>
          </p:nvPr>
        </p:nvSpPr>
        <p:spPr>
          <a:xfrm>
            <a:off x="4714009" y="2766218"/>
            <a:ext cx="2763981" cy="1325563"/>
          </a:xfrm>
        </p:spPr>
        <p:txBody>
          <a:bodyPr/>
          <a:lstStyle/>
          <a:p>
            <a:pPr algn="ctr"/>
            <a:r>
              <a:rPr lang="en-US" dirty="0">
                <a:latin typeface="Source Sans Pro Light" panose="020B0303030403020204" pitchFamily="34" charset="0"/>
                <a:ea typeface="Source Sans Pro Light" panose="020B0303030403020204" pitchFamily="34" charset="0"/>
              </a:rPr>
              <a:t>Thank you</a:t>
            </a:r>
          </a:p>
        </p:txBody>
      </p:sp>
    </p:spTree>
    <p:extLst>
      <p:ext uri="{BB962C8B-B14F-4D97-AF65-F5344CB8AC3E}">
        <p14:creationId xmlns:p14="http://schemas.microsoft.com/office/powerpoint/2010/main" val="4274128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E701E-6939-5DB7-C2F4-1D85015132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5F155-DA59-A0D9-10FB-E251EFCEAFEC}"/>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Introduction</a:t>
            </a:r>
          </a:p>
        </p:txBody>
      </p:sp>
      <p:sp>
        <p:nvSpPr>
          <p:cNvPr id="3" name="Content Placeholder 2">
            <a:extLst>
              <a:ext uri="{FF2B5EF4-FFF2-40B4-BE49-F238E27FC236}">
                <a16:creationId xmlns:a16="http://schemas.microsoft.com/office/drawing/2014/main" id="{E0AC5745-AF74-8F4B-1712-34BBB3C12AE2}"/>
              </a:ext>
            </a:extLst>
          </p:cNvPr>
          <p:cNvSpPr>
            <a:spLocks noGrp="1"/>
          </p:cNvSpPr>
          <p:nvPr>
            <p:ph idx="1"/>
          </p:nvPr>
        </p:nvSpPr>
        <p:spPr/>
        <p:txBody>
          <a:bodyPr>
            <a:normAutofit/>
          </a:bodyPr>
          <a:lstStyle/>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DeepSeek-R1 was introduced to address shortcomings of DeepSeek-R1-Zero.</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DeepSeek-R1 incorporates a small amount of cold-start data and a multi-stage training pipeline.</a:t>
            </a:r>
          </a:p>
          <a:p>
            <a:pPr>
              <a:spcBef>
                <a:spcPts val="600"/>
              </a:spcBef>
              <a:spcAft>
                <a:spcPts val="600"/>
              </a:spcAft>
            </a:pPr>
            <a:r>
              <a:rPr lang="en-US" sz="3200" dirty="0">
                <a:latin typeface="Source Sans Pro Light" panose="020B0303030403020204" pitchFamily="34" charset="0"/>
                <a:ea typeface="Source Sans Pro Light" panose="020B0303030403020204" pitchFamily="34" charset="0"/>
              </a:rPr>
              <a:t>Explored distillation from DeepSeek-R1 to smaller dense models.</a:t>
            </a:r>
          </a:p>
          <a:p>
            <a:pPr lvl="1">
              <a:spcBef>
                <a:spcPts val="600"/>
              </a:spcBef>
              <a:spcAft>
                <a:spcPts val="600"/>
              </a:spcAft>
            </a:pPr>
            <a:r>
              <a:rPr lang="en-US" sz="2800" dirty="0">
                <a:latin typeface="Source Sans Pro Light" panose="020B0303030403020204" pitchFamily="34" charset="0"/>
                <a:ea typeface="Source Sans Pro Light" panose="020B0303030403020204" pitchFamily="34" charset="0"/>
              </a:rPr>
              <a:t>Demonstrated that the reasoning patterns discovered by larger base models are crucial for improving reasoning capabilities.</a:t>
            </a:r>
          </a:p>
        </p:txBody>
      </p:sp>
      <p:sp>
        <p:nvSpPr>
          <p:cNvPr id="5" name="TextBox 4">
            <a:extLst>
              <a:ext uri="{FF2B5EF4-FFF2-40B4-BE49-F238E27FC236}">
                <a16:creationId xmlns:a16="http://schemas.microsoft.com/office/drawing/2014/main" id="{E2E5881C-2A8B-C9CF-DBA5-CAC2FA61BA14}"/>
              </a:ext>
            </a:extLst>
          </p:cNvPr>
          <p:cNvSpPr txBox="1"/>
          <p:nvPr/>
        </p:nvSpPr>
        <p:spPr>
          <a:xfrm>
            <a:off x="-89209" y="6599065"/>
            <a:ext cx="12039600" cy="584775"/>
          </a:xfrm>
          <a:prstGeom prst="rect">
            <a:avLst/>
          </a:prstGeom>
          <a:noFill/>
        </p:spPr>
        <p:txBody>
          <a:bodyPr wrap="square" rtlCol="0">
            <a:spAutoFit/>
          </a:bodyPr>
          <a:lstStyle/>
          <a:p>
            <a:r>
              <a:rPr lang="en-US" sz="1400" baseline="30000" dirty="0">
                <a:latin typeface="Source Sans Pro Light" panose="020B0303030403020204" pitchFamily="34" charset="0"/>
                <a:ea typeface="Source Sans Pro Light" panose="020B0303030403020204" pitchFamily="34" charset="0"/>
              </a:rPr>
              <a:t>1</a:t>
            </a:r>
            <a:r>
              <a:rPr lang="en-US" sz="1400" dirty="0">
                <a:latin typeface="Source Sans Pro Light" panose="020B0303030403020204" pitchFamily="34" charset="0"/>
                <a:ea typeface="Source Sans Pro Light" panose="020B0303030403020204" pitchFamily="34" charset="0"/>
              </a:rPr>
              <a:t>Qwen. Qwen2.5: A party of foundation models, 2024b. URL </a:t>
            </a:r>
            <a:r>
              <a:rPr lang="en-US" sz="1400" dirty="0">
                <a:latin typeface="Source Sans Pro Light" panose="020B0303030403020204" pitchFamily="34" charset="0"/>
                <a:ea typeface="Source Sans Pro Light" panose="020B0303030403020204" pitchFamily="34" charset="0"/>
                <a:hlinkClick r:id="rId3"/>
              </a:rPr>
              <a:t>https://qwenlm.github.io/blog/qwen2.5</a:t>
            </a:r>
            <a:r>
              <a:rPr lang="en-US" sz="1400" dirty="0">
                <a:latin typeface="Source Sans Pro Light" panose="020B0303030403020204" pitchFamily="34" charset="0"/>
                <a:ea typeface="Source Sans Pro Light" panose="020B0303030403020204" pitchFamily="34" charset="0"/>
              </a:rPr>
              <a:t> </a:t>
            </a:r>
          </a:p>
          <a:p>
            <a:endParaRPr lang="en-US" dirty="0"/>
          </a:p>
        </p:txBody>
      </p:sp>
    </p:spTree>
    <p:extLst>
      <p:ext uri="{BB962C8B-B14F-4D97-AF65-F5344CB8AC3E}">
        <p14:creationId xmlns:p14="http://schemas.microsoft.com/office/powerpoint/2010/main" val="322225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E29FC5-BADC-4AE3-9FE5-9BF7534704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E49F4B-D276-A135-D099-210C3286E554}"/>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Contributions</a:t>
            </a:r>
          </a:p>
        </p:txBody>
      </p:sp>
      <p:sp>
        <p:nvSpPr>
          <p:cNvPr id="3" name="Content Placeholder 2">
            <a:extLst>
              <a:ext uri="{FF2B5EF4-FFF2-40B4-BE49-F238E27FC236}">
                <a16:creationId xmlns:a16="http://schemas.microsoft.com/office/drawing/2014/main" id="{26500CB5-18E1-BA3A-8DF4-FDC1808F998B}"/>
              </a:ext>
            </a:extLst>
          </p:cNvPr>
          <p:cNvSpPr>
            <a:spLocks noGrp="1"/>
          </p:cNvSpPr>
          <p:nvPr>
            <p:ph idx="1"/>
          </p:nvPr>
        </p:nvSpPr>
        <p:spPr/>
        <p:txBody>
          <a:bodyPr>
            <a:normAutofit/>
          </a:bodyPr>
          <a:lstStyle/>
          <a:p>
            <a:pPr marL="514350" indent="-514350">
              <a:spcBef>
                <a:spcPts val="600"/>
              </a:spcBef>
              <a:spcAft>
                <a:spcPts val="600"/>
              </a:spcAft>
              <a:buFont typeface="+mj-lt"/>
              <a:buAutoNum type="arabicPeriod"/>
            </a:pPr>
            <a:r>
              <a:rPr lang="en-US" sz="3200" b="1" dirty="0">
                <a:latin typeface="Source Sans Pro Light" panose="020B0303030403020204" pitchFamily="34" charset="0"/>
                <a:ea typeface="Source Sans Pro Light" panose="020B0303030403020204" pitchFamily="34" charset="0"/>
              </a:rPr>
              <a:t>Post-Training: Large-Scale Reinforcement Learning on the Base Model</a:t>
            </a:r>
          </a:p>
          <a:p>
            <a:pPr lvl="2">
              <a:spcBef>
                <a:spcPts val="600"/>
              </a:spcBef>
              <a:spcAft>
                <a:spcPts val="600"/>
              </a:spcAft>
            </a:pPr>
            <a:r>
              <a:rPr lang="en-US" sz="2800" dirty="0">
                <a:latin typeface="Source Sans Pro Light" panose="020B0303030403020204" pitchFamily="34" charset="0"/>
                <a:ea typeface="Source Sans Pro Light" panose="020B0303030403020204" pitchFamily="34" charset="0"/>
              </a:rPr>
              <a:t>Applied RL to a base model without relying on supervised fine-tuning (SFT) as a preliminary step.</a:t>
            </a:r>
          </a:p>
          <a:p>
            <a:pPr lvl="2">
              <a:spcBef>
                <a:spcPts val="600"/>
              </a:spcBef>
              <a:spcAft>
                <a:spcPts val="600"/>
              </a:spcAft>
            </a:pPr>
            <a:r>
              <a:rPr lang="en-US" sz="2800" dirty="0">
                <a:latin typeface="Source Sans Pro Light" panose="020B0303030403020204" pitchFamily="34" charset="0"/>
                <a:ea typeface="Source Sans Pro Light" panose="020B0303030403020204" pitchFamily="34" charset="0"/>
              </a:rPr>
              <a:t>Validated that reasoning capabilities of LLMs can be incentivized purely through RL, without SFT.</a:t>
            </a:r>
          </a:p>
          <a:p>
            <a:pPr lvl="2">
              <a:spcBef>
                <a:spcPts val="600"/>
              </a:spcBef>
              <a:spcAft>
                <a:spcPts val="600"/>
              </a:spcAft>
            </a:pPr>
            <a:r>
              <a:rPr lang="en-US" sz="2800" dirty="0">
                <a:latin typeface="Source Sans Pro Light" panose="020B0303030403020204" pitchFamily="34" charset="0"/>
                <a:ea typeface="Source Sans Pro Light" panose="020B0303030403020204" pitchFamily="34" charset="0"/>
              </a:rPr>
              <a:t>Introduced a pipeline for combining multiple RL and SFT stages to discover improved reasoning patterns.</a:t>
            </a:r>
          </a:p>
          <a:p>
            <a:pPr lvl="2"/>
            <a:endParaRPr lang="en-US"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649152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213823-0855-DC5B-A5C6-239DABB0BE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413C98-95E3-3A85-A3FD-6528E4B0BA78}"/>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Contributions</a:t>
            </a:r>
          </a:p>
        </p:txBody>
      </p:sp>
      <p:sp>
        <p:nvSpPr>
          <p:cNvPr id="3" name="Content Placeholder 2">
            <a:extLst>
              <a:ext uri="{FF2B5EF4-FFF2-40B4-BE49-F238E27FC236}">
                <a16:creationId xmlns:a16="http://schemas.microsoft.com/office/drawing/2014/main" id="{912E7753-C037-283E-0751-8B7090BA4155}"/>
              </a:ext>
            </a:extLst>
          </p:cNvPr>
          <p:cNvSpPr>
            <a:spLocks noGrp="1"/>
          </p:cNvSpPr>
          <p:nvPr>
            <p:ph idx="1"/>
          </p:nvPr>
        </p:nvSpPr>
        <p:spPr/>
        <p:txBody>
          <a:bodyPr>
            <a:normAutofit/>
          </a:bodyPr>
          <a:lstStyle/>
          <a:p>
            <a:pPr marL="514350" indent="-514350">
              <a:spcBef>
                <a:spcPts val="600"/>
              </a:spcBef>
              <a:spcAft>
                <a:spcPts val="600"/>
              </a:spcAft>
              <a:buFont typeface="+mj-lt"/>
              <a:buAutoNum type="arabicPeriod" startAt="2"/>
            </a:pPr>
            <a:r>
              <a:rPr lang="en-US" sz="3200" b="1" dirty="0">
                <a:latin typeface="Source Sans Pro Light" panose="020B0303030403020204" pitchFamily="34" charset="0"/>
                <a:ea typeface="Source Sans Pro Light" panose="020B0303030403020204" pitchFamily="34" charset="0"/>
              </a:rPr>
              <a:t>Distillation: Smaller Models Can Be Powerful Too</a:t>
            </a:r>
          </a:p>
          <a:p>
            <a:pPr lvl="2">
              <a:spcBef>
                <a:spcPts val="600"/>
              </a:spcBef>
              <a:spcAft>
                <a:spcPts val="600"/>
              </a:spcAft>
            </a:pPr>
            <a:r>
              <a:rPr lang="en-US" sz="2800" dirty="0">
                <a:latin typeface="Source Sans Pro Light" panose="020B0303030403020204" pitchFamily="34" charset="0"/>
                <a:ea typeface="Source Sans Pro Light" panose="020B0303030403020204" pitchFamily="34" charset="0"/>
              </a:rPr>
              <a:t>Demonstrated that the reasoning patterns of larger models can be distilled into smaller models.</a:t>
            </a:r>
          </a:p>
          <a:p>
            <a:pPr lvl="2">
              <a:spcBef>
                <a:spcPts val="600"/>
              </a:spcBef>
              <a:spcAft>
                <a:spcPts val="600"/>
              </a:spcAft>
            </a:pPr>
            <a:r>
              <a:rPr lang="en-US" sz="2800" dirty="0">
                <a:latin typeface="Source Sans Pro Light" panose="020B0303030403020204" pitchFamily="34" charset="0"/>
                <a:ea typeface="Source Sans Pro Light" panose="020B0303030403020204" pitchFamily="34" charset="0"/>
              </a:rPr>
              <a:t>Validated that this results in better performance compared to the reasoning patterns discovered through RL on small models. </a:t>
            </a:r>
          </a:p>
          <a:p>
            <a:pPr lvl="2"/>
            <a:endParaRPr lang="en-US" dirty="0">
              <a:latin typeface="Source Sans Pro Light" panose="020B0303030403020204" pitchFamily="34" charset="0"/>
              <a:ea typeface="Source Sans Pro Light" panose="020B0303030403020204" pitchFamily="34" charset="0"/>
            </a:endParaRPr>
          </a:p>
        </p:txBody>
      </p:sp>
    </p:spTree>
    <p:extLst>
      <p:ext uri="{BB962C8B-B14F-4D97-AF65-F5344CB8AC3E}">
        <p14:creationId xmlns:p14="http://schemas.microsoft.com/office/powerpoint/2010/main" val="2526548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CD65D-16A6-8490-7818-0BC936D7B2B2}"/>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BF530A68-189C-7120-486C-398FE1121B2F}"/>
              </a:ext>
            </a:extLst>
          </p:cNvPr>
          <p:cNvSpPr>
            <a:spLocks noGrp="1"/>
          </p:cNvSpPr>
          <p:nvPr>
            <p:ph idx="1"/>
          </p:nvPr>
        </p:nvSpPr>
        <p:spPr/>
        <p:txBody>
          <a:bodyPr>
            <a:normAutofit lnSpcReduction="10000"/>
          </a:bodyPr>
          <a:lstStyle/>
          <a:p>
            <a:r>
              <a:rPr lang="en-US" sz="3200" dirty="0">
                <a:latin typeface="Source Sans Pro Light" panose="020B0303030403020204" pitchFamily="34" charset="0"/>
                <a:ea typeface="Source Sans Pro Light" panose="020B0303030403020204" pitchFamily="34" charset="0"/>
              </a:rPr>
              <a:t>Reinforcement Learning Algorithm</a:t>
            </a:r>
          </a:p>
          <a:p>
            <a:pPr lvl="1"/>
            <a:r>
              <a:rPr lang="en-US" sz="2800" dirty="0">
                <a:latin typeface="Source Sans Pro Light" panose="020B0303030403020204" pitchFamily="34" charset="0"/>
                <a:ea typeface="Source Sans Pro Light" panose="020B0303030403020204" pitchFamily="34" charset="0"/>
              </a:rPr>
              <a:t>Group Relative Policy Optimization (GRPO)</a:t>
            </a:r>
          </a:p>
          <a:p>
            <a:r>
              <a:rPr lang="en-US" sz="3200" dirty="0">
                <a:latin typeface="Source Sans Pro Light" panose="020B0303030403020204" pitchFamily="34" charset="0"/>
                <a:ea typeface="Source Sans Pro Light" panose="020B0303030403020204" pitchFamily="34" charset="0"/>
              </a:rPr>
              <a:t> Reward Modeling</a:t>
            </a:r>
          </a:p>
          <a:p>
            <a:pPr lvl="1"/>
            <a:r>
              <a:rPr lang="en-US" sz="2800" dirty="0">
                <a:latin typeface="Source Sans Pro Light" panose="020B0303030403020204" pitchFamily="34" charset="0"/>
                <a:ea typeface="Source Sans Pro Light" panose="020B0303030403020204" pitchFamily="34" charset="0"/>
              </a:rPr>
              <a:t>Accuracy rewards</a:t>
            </a:r>
          </a:p>
          <a:p>
            <a:pPr lvl="1"/>
            <a:r>
              <a:rPr lang="en-US" sz="2800" dirty="0">
                <a:latin typeface="Source Sans Pro Light" panose="020B0303030403020204" pitchFamily="34" charset="0"/>
                <a:ea typeface="Source Sans Pro Light" panose="020B0303030403020204" pitchFamily="34" charset="0"/>
              </a:rPr>
              <a:t>Format rewards</a:t>
            </a:r>
          </a:p>
          <a:p>
            <a:r>
              <a:rPr lang="en-US" sz="3200" dirty="0">
                <a:latin typeface="Source Sans Pro Light" panose="020B0303030403020204" pitchFamily="34" charset="0"/>
                <a:ea typeface="Source Sans Pro Light" panose="020B0303030403020204" pitchFamily="34" charset="0"/>
              </a:rPr>
              <a:t>Training Template</a:t>
            </a:r>
          </a:p>
          <a:p>
            <a:r>
              <a:rPr lang="en-US" sz="3200" dirty="0">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2681823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AEF5DB-AF68-6CD1-149F-1CC5B61A8F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90ABD4-2F09-C3CE-3B73-7254300FD909}"/>
              </a:ext>
            </a:extLst>
          </p:cNvPr>
          <p:cNvSpPr>
            <a:spLocks noGrp="1"/>
          </p:cNvSpPr>
          <p:nvPr>
            <p:ph type="title"/>
          </p:nvPr>
        </p:nvSpPr>
        <p:spPr/>
        <p:txBody>
          <a:bodyPr/>
          <a:lstStyle/>
          <a:p>
            <a:r>
              <a:rPr lang="en-US" b="1" dirty="0">
                <a:latin typeface="Source Sans Pro Light" panose="020B0303030403020204" pitchFamily="34" charset="0"/>
                <a:ea typeface="Source Sans Pro Light" panose="020B0303030403020204" pitchFamily="34" charset="0"/>
              </a:rPr>
              <a:t>DeepSeek-R1-Zero: RL on the Base Model</a:t>
            </a:r>
            <a:endParaRPr lang="en-US" dirty="0"/>
          </a:p>
        </p:txBody>
      </p:sp>
      <p:sp>
        <p:nvSpPr>
          <p:cNvPr id="3" name="Content Placeholder 2">
            <a:extLst>
              <a:ext uri="{FF2B5EF4-FFF2-40B4-BE49-F238E27FC236}">
                <a16:creationId xmlns:a16="http://schemas.microsoft.com/office/drawing/2014/main" id="{AD67C506-EAC5-05E7-7485-77AC40C933DC}"/>
              </a:ext>
            </a:extLst>
          </p:cNvPr>
          <p:cNvSpPr>
            <a:spLocks noGrp="1"/>
          </p:cNvSpPr>
          <p:nvPr>
            <p:ph idx="1"/>
          </p:nvPr>
        </p:nvSpPr>
        <p:spPr/>
        <p:txBody>
          <a:bodyPr>
            <a:normAutofit lnSpcReduction="10000"/>
          </a:bodyPr>
          <a:lstStyle/>
          <a:p>
            <a:r>
              <a:rPr lang="en-US" sz="3200" dirty="0">
                <a:latin typeface="Source Sans Pro Light" panose="020B0303030403020204" pitchFamily="34" charset="0"/>
                <a:ea typeface="Source Sans Pro Light" panose="020B0303030403020204" pitchFamily="34" charset="0"/>
              </a:rPr>
              <a:t>Reinforcement Learning Algorithm</a:t>
            </a:r>
          </a:p>
          <a:p>
            <a:pPr lvl="1"/>
            <a:r>
              <a:rPr lang="en-US" sz="2800" dirty="0">
                <a:latin typeface="Source Sans Pro Light" panose="020B0303030403020204" pitchFamily="34" charset="0"/>
                <a:ea typeface="Source Sans Pro Light" panose="020B0303030403020204" pitchFamily="34" charset="0"/>
              </a:rPr>
              <a:t>Group Relative Policy Optimization (GRPO)</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 Reward Modeling</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Accuracy rewards</a:t>
            </a:r>
          </a:p>
          <a:p>
            <a:pPr lvl="1"/>
            <a:r>
              <a:rPr lang="en-US" sz="2800" dirty="0">
                <a:solidFill>
                  <a:schemeClr val="bg1">
                    <a:lumMod val="85000"/>
                  </a:schemeClr>
                </a:solidFill>
                <a:latin typeface="Source Sans Pro Light" panose="020B0303030403020204" pitchFamily="34" charset="0"/>
                <a:ea typeface="Source Sans Pro Light" panose="020B0303030403020204" pitchFamily="34" charset="0"/>
              </a:rPr>
              <a:t>Format rewards</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Training Template</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Performance, Self-evolution Process and Aha Moment of DeepSeek-R1-Zero</a:t>
            </a:r>
          </a:p>
          <a:p>
            <a:r>
              <a:rPr lang="en-US" sz="3200" dirty="0">
                <a:solidFill>
                  <a:schemeClr val="bg1">
                    <a:lumMod val="85000"/>
                  </a:schemeClr>
                </a:solidFill>
                <a:latin typeface="Source Sans Pro Light" panose="020B0303030403020204" pitchFamily="34" charset="0"/>
                <a:ea typeface="Source Sans Pro Light" panose="020B0303030403020204" pitchFamily="34" charset="0"/>
              </a:rPr>
              <a:t>Drawback of DeepSeek-R1-Zero</a:t>
            </a:r>
          </a:p>
        </p:txBody>
      </p:sp>
    </p:spTree>
    <p:extLst>
      <p:ext uri="{BB962C8B-B14F-4D97-AF65-F5344CB8AC3E}">
        <p14:creationId xmlns:p14="http://schemas.microsoft.com/office/powerpoint/2010/main" val="34014613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 1200"/>
  <p:tag name="ORIGINALHEIGHT" val=" 619"/>
  <p:tag name="ORIGINALWIDTH" val=" 4398"/>
  <p:tag name="OUTPUTTYPE" val="PNG"/>
  <p:tag name="IGUANATEXVERSION" val="162"/>
  <p:tag name="LATEXADDIN" val="\documentclass{article}&#10;\usepackage{amsmath}&#10;\usepackage{amssymb} % Added to support \mathbb{E}&#10;\pagestyle{empty}&#10;\begin{document}&#10;&#10;\[&#10;\mathcal{J}_{\text{GRPO}}(\theta) = \mathbb{E}\left[q \sim P(Q), \{o_i\}_{i=1}^{G} \sim \pi_{\theta_{\text{old}}}(O|q)\right]&#10;\] \[&#10;\frac{1}{G} \sum_{i=1}^{G} \left( \min \left( \frac{\pi_{\theta}(o_i|q)}{\pi_{\theta_{\text{old}}}(o_i|q)} A_i, \text{clip} \left( \frac{\pi_{\theta}(o_i|q)}{\pi_{\theta_{\text{old}}}(o_i|q)}, 1 - \epsilon, 1 + \epsilon \right) A_i \right) - \beta D_{KL} (\pi_{\theta} \| \pi_{\text{ref}}) \right)&#10;\]&#10;&#10;\end{document}"/>
  <p:tag name="IGUANATEXSIZE" val="20"/>
  <p:tag name="IGUANATEXCURSOR" val="264"/>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 1200"/>
  <p:tag name="ORIGINALHEIGHT" val=" 363"/>
  <p:tag name="ORIGINALWIDTH" val=" 965"/>
  <p:tag name="OUTPUTTYPE" val="PNG"/>
  <p:tag name="IGUANATEXVERSION" val="162"/>
  <p:tag name="LATEXADDIN" val="\documentclass{article}&#10;\usepackage{amsmath}&#10;\pagestyle{empty}&#10;\begin{document}&#10;&#10;\[&#10;\text{pass@1} = \frac{1}{k} \sum_{i=1}^{k} p_i&#10;\]&#10;&#10;\end{document}"/>
  <p:tag name="IGUANATEXSIZE" val="20"/>
  <p:tag name="IGUANATEXCURSOR" val="130"/>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 1200"/>
  <p:tag name="ORIGINALHEIGHT" val=" 373"/>
  <p:tag name="ORIGINALWIDTH" val=" 2196"/>
  <p:tag name="OUTPUTTYPE" val="PNG"/>
  <p:tag name="IGUANATEXVERSION" val="162"/>
  <p:tag name="LATEXADDIN" val="\documentclass{article}&#10;\usepackage{amsmath}&#10;\pagestyle{empty}&#10;\begin{document}&#10;&#10;\[&#10;p_i = &#10;\begin{cases}&#10;1, &amp; \text{if the $i$-th response is correct},\\&#10;0, &amp; \text{otherwise}.&#10;\end{cases}&#10;\]&#10;&#10;\end{document}"/>
  <p:tag name="IGUANATEXSIZE" val="20"/>
  <p:tag name="IGUANATEXCURSOR" val="207"/>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 1200"/>
  <p:tag name="ORIGINALHEIGHT" val=" 125"/>
  <p:tag name="ORIGINALWIDTH" val=" 2466"/>
  <p:tag name="OUTPUTTYPE" val="PNG"/>
  <p:tag name="IGUANATEXVERSION" val="162"/>
  <p:tag name="LATEXADDIN" val="\documentclass{article}&#10;\usepackage{amsmath}&#10;\pagestyle{empty}&#10;\begin{document}&#10;&#10;number of generated responses ( \( 4 \leq k \leq 64 \) ) &#10;&#10;\end{document}"/>
  <p:tag name="IGUANATEXSIZE" val="18"/>
  <p:tag name="IGUANATEXCURSOR" val="82"/>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 1200"/>
  <p:tag name="ORIGINALHEIGHT" val=" 73"/>
  <p:tag name="ORIGINALWIDTH" val=" 113"/>
  <p:tag name="OUTPUTTYPE" val="PNG"/>
  <p:tag name="IGUANATEXVERSION" val="162"/>
  <p:tag name="LATEXADDIN" val="\documentclass{article}&#10;\usepackage{amsmath}&#10;\pagestyle{empty}&#10;\begin{document}&#10;&#10;$\pi_{\theta}$&#10;&#10;&#10;\end{document}"/>
  <p:tag name="IGUANATEXSIZE" val="20"/>
  <p:tag name="IGUANATEXCURSOR" val="95"/>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 1200"/>
  <p:tag name="ORIGINALHEIGHT" val=" 90"/>
  <p:tag name="ORIGINALWIDTH" val=" 217"/>
  <p:tag name="OUTPUTTYPE" val="PNG"/>
  <p:tag name="IGUANATEXVERSION" val="162"/>
  <p:tag name="LATEXADDIN" val="\documentclass{article}&#10;\usepackage{amsmath}&#10;\pagestyle{empty}&#10;\begin{document}&#10;&#10;$\pi_{ref}$&#10;&#10;&#10;\end{document}"/>
  <p:tag name="IGUANATEXSIZE" val="20"/>
  <p:tag name="IGUANATEXCURSOR" val="90"/>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 1200"/>
  <p:tag name="ORIGINALHEIGHT" val=" 73"/>
  <p:tag name="ORIGINALWIDTH" val=" 199"/>
  <p:tag name="OUTPUTTYPE" val="PNG"/>
  <p:tag name="IGUANATEXVERSION" val="162"/>
  <p:tag name="LATEXADDIN" val="\documentclass{article}&#10;\usepackage{amsmath}&#10;\pagestyle{empty}&#10;\begin{document}&#10;&#10;$\pi_{old}$&#10;&#10;&#10;\end{document}"/>
  <p:tag name="IGUANATEXSIZE" val="20"/>
  <p:tag name="IGUANATEXCURSOR" val="90"/>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 1200"/>
  <p:tag name="ORIGINALHEIGHT" val=" 108"/>
  <p:tag name="ORIGINALWIDTH" val=" 120"/>
  <p:tag name="OUTPUTTYPE" val="PNG"/>
  <p:tag name="IGUANATEXVERSION" val="162"/>
  <p:tag name="LATEXADDIN" val="\documentclass{article}&#10;\usepackage{amsmath}&#10;\pagestyle{empty}&#10;\begin{document}&#10;&#10;\[&#10;A_i&#10;\]&#10;&#10;\end{document}"/>
  <p:tag name="IGUANATEXSIZE" val="20"/>
  <p:tag name="IGUANATEXCURSOR" val="87"/>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 1200"/>
  <p:tag name="ORIGINALHEIGHT" val=" 294"/>
  <p:tag name="ORIGINALWIDTH" val=" 2473"/>
  <p:tag name="OUTPUTTYPE" val="PNG"/>
  <p:tag name="IGUANATEXVERSION" val="162"/>
  <p:tag name="LATEXADDIN" val="\documentclass{article}&#10;\usepackage{amsmath}&#10;\pagestyle{empty}&#10;\begin{document}&#10;&#10;\[&#10;D_{KL} (\pi_{\theta} \| \pi_{\text{ref}}) = \frac{\pi_{\text{ref}}(o_i|q)}{\pi_{\theta}(o_i|q)} - \log \frac{\pi_{\text{ref}}(o_i|q)}{\pi_{\theta}(o_i|q)} - 1 &#10;\]&#10;&#10;\end{document}"/>
  <p:tag name="IGUANATEXSIZE" val="20"/>
  <p:tag name="IGUANATEXCURSOR" val="128"/>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 1200"/>
  <p:tag name="ORIGINALHEIGHT" val=" 294"/>
  <p:tag name="ORIGINALWIDTH" val=" 1770"/>
  <p:tag name="OUTPUTTYPE" val="PNG"/>
  <p:tag name="IGUANATEXVERSION" val="162"/>
  <p:tag name="LATEXADDIN" val="\documentclass{article}&#10;\usepackage{amsmath}&#10;\pagestyle{empty}&#10;\begin{document}&#10;&#10;\[&#10;A_i = \frac{r_i - \text{mean}(\{r_1, r_2, \dots, r_G\})}{\text{std}(\{r_1, r_2, \dots, r_G\})}&#10;\]&#10;&#10;\end{document}"/>
  <p:tag name="IGUANATEXSIZE" val="20"/>
  <p:tag name="IGUANATEXCURSOR" val="197"/>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 1200"/>
  <p:tag name="ORIGINALHEIGHT" val=" 73"/>
  <p:tag name="ORIGINALWIDTH" val=" 113"/>
  <p:tag name="OUTPUTTYPE" val="PNG"/>
  <p:tag name="IGUANATEXVERSION" val="162"/>
  <p:tag name="LATEXADDIN" val="\documentclass{article}&#10;\usepackage{amsmath}&#10;\pagestyle{empty}&#10;\begin{document}&#10;&#10;$\pi_{\theta}$&#10;&#10;&#10;\end{document}"/>
  <p:tag name="IGUANATEXSIZE" val="20"/>
  <p:tag name="IGUANATEXCURSOR" val="95"/>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 1200"/>
  <p:tag name="ORIGINALHEIGHT" val=" 125"/>
  <p:tag name="ORIGINALWIDTH" val=" 803"/>
  <p:tag name="OUTPUTTYPE" val="PNG"/>
  <p:tag name="IGUANATEXVERSION" val="162"/>
  <p:tag name="LATEXADDIN" val="\documentclass{article}&#10;\usepackage{amsmath}&#10;\pagestyle{empty}&#10;\begin{document}&#10;&#10;\[&#10;\{r_1, r_2, \dots, r_G\}&#10;\]&#10;&#10;\end{document}"/>
  <p:tag name="IGUANATEXSIZE" val="20"/>
  <p:tag name="IGUANATEXCURSOR" val="104"/>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 1200"/>
  <p:tag name="ORIGINALHEIGHT" val=" 82"/>
  <p:tag name="ORIGINALWIDTH" val=" 42"/>
  <p:tag name="OUTPUTTYPE" val="PNG"/>
  <p:tag name="IGUANATEXVERSION" val="162"/>
  <p:tag name="LATEXADDIN" val="\documentclass{article}&#10;\usepackage{amsmath}&#10;\pagestyle{empty}&#10;\begin{document}&#10;&#10;&#10;$1$&#10;&#10;\end{document}"/>
  <p:tag name="IGUANATEXSIZE" val="20"/>
  <p:tag name="IGUANATEXCURSOR" val="85"/>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 1200"/>
  <p:tag name="ORIGINALHEIGHT" val=" 82"/>
  <p:tag name="ORIGINALWIDTH" val=" 50"/>
  <p:tag name="OUTPUTTYPE" val="PNG"/>
  <p:tag name="IGUANATEXVERSION" val="162"/>
  <p:tag name="LATEXADDIN" val="\documentclass{article}&#10;\usepackage{amsmath}&#10;\pagestyle{empty}&#10;\begin{document}&#10;&#10;&#10;$2$&#10;&#10;\end{document}"/>
  <p:tag name="IGUANATEXSIZE" val="20"/>
  <p:tag name="IGUANATEXCURSOR" val="84"/>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 1200"/>
  <p:tag name="ORIGINALHEIGHT" val=" 85"/>
  <p:tag name="ORIGINALWIDTH" val=" 52"/>
  <p:tag name="OUTPUTTYPE" val="PNG"/>
  <p:tag name="IGUANATEXVERSION" val="162"/>
  <p:tag name="LATEXADDIN" val="\documentclass{article}&#10;\usepackage{amsmath}&#10;\pagestyle{empty}&#10;\begin{document}&#10;&#10;&#10;$3$&#10;&#10;\end{document}"/>
  <p:tag name="IGUANATEXSIZE" val="20"/>
  <p:tag name="IGUANATEXCURSOR" val="84"/>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 1200"/>
  <p:tag name="ORIGINALHEIGHT" val=" 84"/>
  <p:tag name="ORIGINALWIDTH" val=" 56"/>
  <p:tag name="OUTPUTTYPE" val="PNG"/>
  <p:tag name="IGUANATEXVERSION" val="162"/>
  <p:tag name="LATEXADDIN" val="\documentclass{article}&#10;\usepackage{amsmath}&#10;\pagestyle{empty}&#10;\begin{document}&#10;&#10;&#10;$4$&#10;&#10;\end{document}"/>
  <p:tag name="IGUANATEXSIZE" val="20"/>
  <p:tag name="IGUANATEXCURSOR" val="84"/>
  <p:tag name="TRANSPARENCY" val="True"/>
  <p:tag name="CHOOSECOLOR" val="False"/>
  <p:tag name="COLORHEX" val="000000"/>
  <p:tag name="LATEXENGINEID" val="0"/>
  <p:tag name="TEMPFOLDER" val="/Users/natnaeldaba/Library/Containers/com.microsoft.Powerpoint/Data/tmp/TemporaryItems/"/>
  <p:tag name="LATEXFORMHEIGHT" val=" 426.65"/>
  <p:tag name="LATEXFORMWIDTH" val=" 513.35"/>
  <p:tag name="LATEXFORMWRAP" val="True"/>
  <p:tag name="BITMAPVECTOR" val="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6594</TotalTime>
  <Words>3495</Words>
  <Application>Microsoft Macintosh PowerPoint</Application>
  <PresentationFormat>Widescreen</PresentationFormat>
  <Paragraphs>314</Paragraphs>
  <Slides>48</Slides>
  <Notes>24</Notes>
  <HiddenSlides>2</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.AppleSystemUIFont</vt:lpstr>
      <vt:lpstr>Aptos</vt:lpstr>
      <vt:lpstr>Aptos Display</vt:lpstr>
      <vt:lpstr>Arial</vt:lpstr>
      <vt:lpstr>Courier New</vt:lpstr>
      <vt:lpstr>Source Sans Pro Light</vt:lpstr>
      <vt:lpstr>Office Theme</vt:lpstr>
      <vt:lpstr>DeepSeek-R1: Incentivizing Reasoning Capability in LLMs via Reinforcement Learning</vt:lpstr>
      <vt:lpstr>Authors</vt:lpstr>
      <vt:lpstr>Content</vt:lpstr>
      <vt:lpstr>Introduction</vt:lpstr>
      <vt:lpstr>Introduction</vt:lpstr>
      <vt:lpstr>Contributions</vt:lpstr>
      <vt:lpstr>Contributions</vt:lpstr>
      <vt:lpstr>DeepSeek-R1-Zero: RL on the Base Model</vt:lpstr>
      <vt:lpstr>DeepSeek-R1-Zero: RL on the Base Model</vt:lpstr>
      <vt:lpstr>Reinforcement Learning Algorithm</vt:lpstr>
      <vt:lpstr>Reinforcement Learning Algorithm</vt:lpstr>
      <vt:lpstr>PPO v.s. GRPO</vt:lpstr>
      <vt:lpstr>PPO v.s. GRPO</vt:lpstr>
      <vt:lpstr>PPO v.s. GRPO</vt:lpstr>
      <vt:lpstr>DeepSeek-R1-Zero: RL on the Base Model</vt:lpstr>
      <vt:lpstr>Reward Modeling</vt:lpstr>
      <vt:lpstr>DeepSeek-R1-Zero: RL on the Base Model</vt:lpstr>
      <vt:lpstr>Training Template</vt:lpstr>
      <vt:lpstr>DeepSeek-R1-Zero: RL on the Base Model</vt:lpstr>
      <vt:lpstr>Performance of DeepSeek-R1-Zero</vt:lpstr>
      <vt:lpstr>Performance of DeepSeek-R1-Zero</vt:lpstr>
      <vt:lpstr>Self-evolution Process of DeepSeek-R1-Zero</vt:lpstr>
      <vt:lpstr>Aha Moment of DeepSeek-R1-Zero</vt:lpstr>
      <vt:lpstr>PowerPoint Presentation</vt:lpstr>
      <vt:lpstr>DeepSeek-R1-Zero: RL on the Base Model</vt:lpstr>
      <vt:lpstr>Drawback of DeepSeek-R1-Zero</vt:lpstr>
      <vt:lpstr>DeepSeek-R1: Reinforcement Learning with Cold Start</vt:lpstr>
      <vt:lpstr>DeepSeek-R1: Reinforcement Learning with Cold Start</vt:lpstr>
      <vt:lpstr>DeepSeek-R1: Reinforcement Learning with Cold Start</vt:lpstr>
      <vt:lpstr>Stage 1: Cold Start</vt:lpstr>
      <vt:lpstr>DeepSeek-R1: Reinforcement Learning with Cold Start</vt:lpstr>
      <vt:lpstr>Stage 2: Reasoning-oriented Reinforcement Learning</vt:lpstr>
      <vt:lpstr>DeepSeek-R1: Reinforcement Learning with Cold Start</vt:lpstr>
      <vt:lpstr>Stage 3: Rejection Sampling and Supervised Fine-Tuning</vt:lpstr>
      <vt:lpstr>Stage 3: Rejection Sampling and Supervised Fine-Tuning</vt:lpstr>
      <vt:lpstr>DeepSeek-R1: Reinforcement Learning with Cold Start</vt:lpstr>
      <vt:lpstr>Stage 4:  Reinforcement Learning for all Scenarios</vt:lpstr>
      <vt:lpstr>Distillation: Empower Small Models with Reasoning Capability</vt:lpstr>
      <vt:lpstr>Pass@1 evaluation</vt:lpstr>
      <vt:lpstr>DeepSeek-R1 Evaluation</vt:lpstr>
      <vt:lpstr>Distilled Model Evaluation</vt:lpstr>
      <vt:lpstr>Distillation v.s. Reinforcement Learning</vt:lpstr>
      <vt:lpstr>PowerPoint Presentation</vt:lpstr>
      <vt:lpstr>PowerPoint Presentation</vt:lpstr>
      <vt:lpstr>DeepSeek-V3 basic architecture</vt:lpstr>
      <vt:lpstr>Resources</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Daba, Natnael - (ndaba)</dc:creator>
  <cp:lastModifiedBy>Tandon, Ravi - (tandonr)</cp:lastModifiedBy>
  <cp:revision>61</cp:revision>
  <dcterms:created xsi:type="dcterms:W3CDTF">2025-02-14T04:04:13Z</dcterms:created>
  <dcterms:modified xsi:type="dcterms:W3CDTF">2025-02-21T21:42:07Z</dcterms:modified>
</cp:coreProperties>
</file>

<file path=docProps/thumbnail.jpeg>
</file>